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1"/>
  </p:handoutMasterIdLst>
  <p:sldIdLst>
    <p:sldId id="635" r:id="rId3"/>
    <p:sldId id="258" r:id="rId4"/>
    <p:sldId id="1769" r:id="rId6"/>
    <p:sldId id="1772" r:id="rId7"/>
    <p:sldId id="1770" r:id="rId8"/>
    <p:sldId id="1771" r:id="rId9"/>
    <p:sldId id="1773" r:id="rId10"/>
    <p:sldId id="1778" r:id="rId11"/>
    <p:sldId id="1781" r:id="rId12"/>
    <p:sldId id="1782" r:id="rId13"/>
    <p:sldId id="1774" r:id="rId14"/>
    <p:sldId id="1811" r:id="rId15"/>
    <p:sldId id="1812" r:id="rId16"/>
    <p:sldId id="1813" r:id="rId17"/>
    <p:sldId id="266" r:id="rId18"/>
    <p:sldId id="1796" r:id="rId19"/>
    <p:sldId id="1797" r:id="rId20"/>
    <p:sldId id="1798" r:id="rId21"/>
    <p:sldId id="1799" r:id="rId22"/>
    <p:sldId id="1800" r:id="rId23"/>
    <p:sldId id="269" r:id="rId24"/>
    <p:sldId id="291" r:id="rId25"/>
    <p:sldId id="1814" r:id="rId26"/>
    <p:sldId id="294" r:id="rId27"/>
    <p:sldId id="1767" r:id="rId28"/>
    <p:sldId id="1766" r:id="rId29"/>
    <p:sldId id="3231" r:id="rId30"/>
  </p:sldIdLst>
  <p:sldSz cx="12192000" cy="6858000"/>
  <p:notesSz cx="7103745" cy="10234295"/>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6374"/>
  </p:normalViewPr>
  <p:slideViewPr>
    <p:cSldViewPr snapToGrid="0" showGuides="1">
      <p:cViewPr varScale="1">
        <p:scale>
          <a:sx n="57" d="100"/>
          <a:sy n="57" d="100"/>
        </p:scale>
        <p:origin x="2226" y="42"/>
      </p:cViewPr>
      <p:guideLst>
        <p:guide orient="horz" pos="2156"/>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gs" Target="tags/tag5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charset="-122"/>
                <a:cs typeface="微软雅黑" panose="020B050302020402020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rPr>
              <a:t>北京大学学术答辩通用</a:t>
            </a:r>
            <a:r>
              <a:rPr lang="en-US" altLang="zh-CN"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rPr>
              <a:t>PPT</a:t>
            </a:r>
            <a:r>
              <a:rPr lang="zh-CN" altLang="en-US"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rPr>
              <a:t>模板</a:t>
            </a:r>
            <a:endParaRPr lang="zh-CN" altLang="en-US"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charset="-122"/>
                <a:ea typeface="微软雅黑" panose="020B050302020402020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charset="-122"/>
                <a:ea typeface="微软雅黑" panose="020B050302020402020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charset="-122"/>
                <a:ea typeface="微软雅黑" panose="020B050302020402020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3835400" y="0"/>
            <a:ext cx="4521200" cy="182880"/>
          </a:xfrm>
          <a:prstGeom prst="rect">
            <a:avLst/>
          </a:prstGeom>
          <a:solidFill>
            <a:srgbClr val="2B7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
            <p:custDataLst>
              <p:tags r:id="rId2"/>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5" name="页脚占位符 4"/>
          <p:cNvSpPr>
            <a:spLocks noGrp="1"/>
          </p:cNvSpPr>
          <p:nvPr>
            <p:ph type="ftr" sz="quarter" idx="3"/>
            <p:custDataLst>
              <p:tags r:id="rId3"/>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ea"/>
                <a:sym typeface="+mn-l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image" Target="../media/image8.png"/><Relationship Id="rId3" Type="http://schemas.openxmlformats.org/officeDocument/2006/relationships/tags" Target="../tags/tag4.xml"/><Relationship Id="rId2" Type="http://schemas.openxmlformats.org/officeDocument/2006/relationships/image" Target="../media/image7.png"/><Relationship Id="rId17" Type="http://schemas.openxmlformats.org/officeDocument/2006/relationships/notesSlide" Target="../notesSlides/notesSlide2.xml"/><Relationship Id="rId16" Type="http://schemas.openxmlformats.org/officeDocument/2006/relationships/slideLayout" Target="../slideLayouts/slideLayout7.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image" Target="../media/image11.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4" Type="http://schemas.openxmlformats.org/officeDocument/2006/relationships/notesSlide" Target="../notesSlides/notesSlide3.xml"/><Relationship Id="rId33" Type="http://schemas.openxmlformats.org/officeDocument/2006/relationships/slideLayout" Target="../slideLayouts/slideLayout7.xml"/><Relationship Id="rId32" Type="http://schemas.openxmlformats.org/officeDocument/2006/relationships/tags" Target="../tags/tag44.xml"/><Relationship Id="rId31" Type="http://schemas.openxmlformats.org/officeDocument/2006/relationships/tags" Target="../tags/tag43.xml"/><Relationship Id="rId30" Type="http://schemas.openxmlformats.org/officeDocument/2006/relationships/tags" Target="../tags/tag42.xml"/><Relationship Id="rId3" Type="http://schemas.openxmlformats.org/officeDocument/2006/relationships/tags" Target="../tags/tag16.xml"/><Relationship Id="rId29" Type="http://schemas.openxmlformats.org/officeDocument/2006/relationships/tags" Target="../tags/tag41.xml"/><Relationship Id="rId28" Type="http://schemas.openxmlformats.org/officeDocument/2006/relationships/tags" Target="../tags/tag40.xml"/><Relationship Id="rId27" Type="http://schemas.openxmlformats.org/officeDocument/2006/relationships/tags" Target="../tags/tag39.xml"/><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image" Target="../media/image10.jpeg"/><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tags" Target="../tags/tag48.xml"/><Relationship Id="rId3" Type="http://schemas.openxmlformats.org/officeDocument/2006/relationships/image" Target="../media/image13.png"/><Relationship Id="rId2" Type="http://schemas.openxmlformats.org/officeDocument/2006/relationships/tags" Target="../tags/tag47.xml"/><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94888" y="2967335"/>
            <a:ext cx="83801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200" normalizeH="0" baseline="0" noProof="0" dirty="0">
                <a:ln>
                  <a:noFill/>
                </a:ln>
                <a:solidFill>
                  <a:schemeClr val="accent1"/>
                </a:solidFill>
                <a:effectLst/>
                <a:uLnTx/>
                <a:uFillTx/>
                <a:latin typeface="微软雅黑" panose="020B0503020204020204" charset="-122"/>
                <a:ea typeface="微软雅黑" panose="020B0503020204020204" charset="-122"/>
              </a:rPr>
              <a:t>论文写作课程汇报</a:t>
            </a:r>
            <a:endParaRPr kumimoji="0" lang="zh-CN" altLang="en-US" sz="5400" i="0" u="none" strike="noStrike" kern="1200" cap="none" spc="200" normalizeH="0" baseline="0" noProof="0" dirty="0">
              <a:ln>
                <a:noFill/>
              </a:ln>
              <a:solidFill>
                <a:schemeClr val="accent1"/>
              </a:solidFill>
              <a:effectLst/>
              <a:uLnTx/>
              <a:uFillTx/>
              <a:latin typeface="微软雅黑" panose="020B0503020204020204" charset="-122"/>
              <a:ea typeface="微软雅黑" panose="020B0503020204020204" charset="-122"/>
            </a:endParaRPr>
          </a:p>
        </p:txBody>
      </p:sp>
      <p:sp>
        <p:nvSpPr>
          <p:cNvPr id="68" name="文本框 67"/>
          <p:cNvSpPr txBox="1"/>
          <p:nvPr/>
        </p:nvSpPr>
        <p:spPr>
          <a:xfrm>
            <a:off x="843604" y="4230374"/>
            <a:ext cx="7247984" cy="1322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spc="200" dirty="0">
                <a:solidFill>
                  <a:schemeClr val="bg1">
                    <a:lumMod val="50000"/>
                  </a:schemeClr>
                </a:solidFill>
                <a:latin typeface="微软雅黑 Light" panose="020B0502040204020203" pitchFamily="34" charset="-122"/>
                <a:ea typeface="微软雅黑 Light" panose="020B0502040204020203" pitchFamily="34" charset="-122"/>
              </a:rPr>
              <a:t>第四组</a:t>
            </a:r>
            <a:endPar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rPr>
              <a:t>XX</a:t>
            </a:r>
            <a:r>
              <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rPr>
              <a:t>XXXXXXXXX</a:t>
            </a:r>
            <a:endPar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rPr>
              <a:t>XXXXXXXXXXX</a:t>
            </a:r>
            <a:endPar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rPr>
              <a:t>XXXXXXXXXXX</a:t>
            </a:r>
            <a:endParaRPr lang="en-US" altLang="zh-CN" sz="2000" spc="200" dirty="0">
              <a:solidFill>
                <a:schemeClr val="bg1">
                  <a:lumMod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pic>
        <p:nvPicPr>
          <p:cNvPr id="70" name="图片 69"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604" y="1843756"/>
            <a:ext cx="3238282" cy="9121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29260" y="300355"/>
            <a:ext cx="5783580" cy="460375"/>
          </a:xfrm>
          <a:prstGeom prst="rect">
            <a:avLst/>
          </a:prstGeom>
          <a:noFill/>
        </p:spPr>
        <p:txBody>
          <a:bodyPr wrap="square" rtlCol="0">
            <a:spAutoFit/>
          </a:bodyPr>
          <a:lstStyle/>
          <a:p>
            <a:r>
              <a:rPr lang="zh-CN" altLang="en-US" sz="2400" b="1" dirty="0">
                <a:solidFill>
                  <a:schemeClr val="accent1"/>
                </a:solidFill>
                <a:latin typeface="+mj-ea"/>
                <a:ea typeface="+mj-ea"/>
              </a:rPr>
              <a:t>研究内容</a:t>
            </a:r>
            <a:r>
              <a:rPr lang="en-US" altLang="zh-CN" sz="2400" b="1" dirty="0">
                <a:solidFill>
                  <a:schemeClr val="accent1"/>
                </a:solidFill>
                <a:latin typeface="+mj-ea"/>
                <a:ea typeface="+mj-ea"/>
              </a:rPr>
              <a:t> - </a:t>
            </a:r>
            <a:r>
              <a:rPr lang="zh-CN" altLang="en-US" sz="2400" b="1" dirty="0">
                <a:solidFill>
                  <a:schemeClr val="accent1"/>
                </a:solidFill>
                <a:latin typeface="+mj-ea"/>
                <a:ea typeface="+mj-ea"/>
              </a:rPr>
              <a:t>节点替换</a:t>
            </a:r>
            <a:endParaRPr lang="zh-CN" altLang="en-US" sz="2400" b="1" dirty="0">
              <a:solidFill>
                <a:schemeClr val="accent1"/>
              </a:solidFill>
              <a:latin typeface="+mj-ea"/>
              <a:ea typeface="+mj-ea"/>
            </a:endParaRPr>
          </a:p>
        </p:txBody>
      </p:sp>
      <p:sp>
        <p:nvSpPr>
          <p:cNvPr id="12" name="文本框 11"/>
          <p:cNvSpPr txBox="1"/>
          <p:nvPr/>
        </p:nvSpPr>
        <p:spPr>
          <a:xfrm>
            <a:off x="920750" y="1156335"/>
            <a:ext cx="10165080" cy="1014730"/>
          </a:xfrm>
          <a:prstGeom prst="rect">
            <a:avLst/>
          </a:prstGeom>
          <a:noFill/>
        </p:spPr>
        <p:txBody>
          <a:bodyPr wrap="square" rtlCol="0">
            <a:spAutoFit/>
          </a:bodyPr>
          <a:lstStyle/>
          <a:p>
            <a:pPr indent="457200" fontAlgn="auto">
              <a:lnSpc>
                <a:spcPct val="150000"/>
              </a:lnSpc>
            </a:pPr>
            <a:r>
              <a:rPr lang="zh-CN" altLang="en-US" sz="2000" dirty="0">
                <a:sym typeface="+mn-ea"/>
              </a:rPr>
              <a:t>在得到相似的块节点之后需要确定内部节点的样式转换，本文使用的方法是按照两个块节点内部标签名对两个块的内容进行替换</a:t>
            </a:r>
            <a:endParaRPr lang="zh-CN" altLang="en-US" sz="2000" dirty="0"/>
          </a:p>
        </p:txBody>
      </p:sp>
      <p:sp>
        <p:nvSpPr>
          <p:cNvPr id="11" name="矩形 10"/>
          <p:cNvSpPr/>
          <p:nvPr/>
        </p:nvSpPr>
        <p:spPr>
          <a:xfrm>
            <a:off x="199497" y="2456077"/>
            <a:ext cx="6680466" cy="3781576"/>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6729" y="2575025"/>
            <a:ext cx="2578343" cy="331193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031" y="2563831"/>
            <a:ext cx="2894147" cy="324853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313" y="2400843"/>
            <a:ext cx="3726023" cy="3809193"/>
          </a:xfrm>
          <a:prstGeom prst="rect">
            <a:avLst/>
          </a:prstGeom>
        </p:spPr>
      </p:pic>
      <p:sp>
        <p:nvSpPr>
          <p:cNvPr id="17" name="文本框 16"/>
          <p:cNvSpPr txBox="1"/>
          <p:nvPr/>
        </p:nvSpPr>
        <p:spPr>
          <a:xfrm>
            <a:off x="3172582" y="3760368"/>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18" name="箭头: 右 17"/>
          <p:cNvSpPr/>
          <p:nvPr/>
        </p:nvSpPr>
        <p:spPr>
          <a:xfrm>
            <a:off x="7037412" y="3974235"/>
            <a:ext cx="697934" cy="156118"/>
          </a:xfrm>
          <a:prstGeom prst="rightArrow">
            <a:avLst>
              <a:gd name="adj1" fmla="val 50000"/>
              <a:gd name="adj2" fmla="val 750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72317" y="5933527"/>
            <a:ext cx="646331" cy="276999"/>
          </a:xfrm>
          <a:prstGeom prst="rect">
            <a:avLst/>
          </a:prstGeom>
          <a:noFill/>
        </p:spPr>
        <p:txBody>
          <a:bodyPr wrap="none" rtlCol="0">
            <a:spAutoFit/>
          </a:bodyPr>
          <a:lstStyle/>
          <a:p>
            <a:r>
              <a:rPr lang="zh-CN" altLang="en-US" sz="1200" dirty="0"/>
              <a:t>原网页</a:t>
            </a:r>
            <a:endParaRPr lang="zh-CN" altLang="en-US" sz="1200" dirty="0"/>
          </a:p>
        </p:txBody>
      </p:sp>
      <p:sp>
        <p:nvSpPr>
          <p:cNvPr id="22" name="文本框 21"/>
          <p:cNvSpPr txBox="1"/>
          <p:nvPr/>
        </p:nvSpPr>
        <p:spPr>
          <a:xfrm>
            <a:off x="4846660" y="5933443"/>
            <a:ext cx="800219" cy="276999"/>
          </a:xfrm>
          <a:prstGeom prst="rect">
            <a:avLst/>
          </a:prstGeom>
          <a:noFill/>
        </p:spPr>
        <p:txBody>
          <a:bodyPr wrap="none" rtlCol="0">
            <a:spAutoFit/>
          </a:bodyPr>
          <a:lstStyle/>
          <a:p>
            <a:r>
              <a:rPr lang="zh-CN" altLang="en-US" sz="1200" dirty="0"/>
              <a:t>目标网页</a:t>
            </a:r>
            <a:endParaRPr lang="zh-CN" altLang="en-US" sz="1200" dirty="0"/>
          </a:p>
        </p:txBody>
      </p:sp>
      <p:sp>
        <p:nvSpPr>
          <p:cNvPr id="25" name="文本框 24"/>
          <p:cNvSpPr txBox="1"/>
          <p:nvPr/>
        </p:nvSpPr>
        <p:spPr>
          <a:xfrm>
            <a:off x="9582090" y="6212886"/>
            <a:ext cx="954107" cy="276999"/>
          </a:xfrm>
          <a:prstGeom prst="rect">
            <a:avLst/>
          </a:prstGeom>
          <a:noFill/>
        </p:spPr>
        <p:txBody>
          <a:bodyPr wrap="none" rtlCol="0">
            <a:spAutoFit/>
          </a:bodyPr>
          <a:lstStyle/>
          <a:p>
            <a:r>
              <a:rPr lang="zh-CN" altLang="en-US" sz="1200" dirty="0"/>
              <a:t>生成的网页</a:t>
            </a:r>
            <a:endParaRPr lang="zh-CN" alt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研究进展</a:t>
            </a:r>
            <a:endParaRPr lang="zh-CN" altLang="en-US" sz="2400" b="1" dirty="0">
              <a:solidFill>
                <a:schemeClr val="accent1"/>
              </a:solidFill>
              <a:latin typeface="+mj-ea"/>
              <a:ea typeface="+mj-ea"/>
            </a:endParaRPr>
          </a:p>
        </p:txBody>
      </p:sp>
      <p:sp>
        <p:nvSpPr>
          <p:cNvPr id="6" name="文本框 5"/>
          <p:cNvSpPr txBox="1"/>
          <p:nvPr/>
        </p:nvSpPr>
        <p:spPr>
          <a:xfrm>
            <a:off x="755650" y="1382395"/>
            <a:ext cx="10101580" cy="4246245"/>
          </a:xfrm>
          <a:prstGeom prst="rect">
            <a:avLst/>
          </a:prstGeom>
          <a:noFill/>
        </p:spPr>
        <p:txBody>
          <a:bodyPr wrap="square" rtlCol="0">
            <a:spAutoFit/>
          </a:bodyPr>
          <a:lstStyle/>
          <a:p>
            <a:pPr algn="l" fontAlgn="auto">
              <a:lnSpc>
                <a:spcPct val="150000"/>
              </a:lnSpc>
            </a:pPr>
            <a:r>
              <a:rPr lang="zh-CN" altLang="en-US" sz="2000" dirty="0">
                <a:latin typeface="Arial" panose="020B0604020202020204" pitchFamily="34" charset="0"/>
                <a:ea typeface="微软雅黑" panose="020B0503020204020204" charset="-122"/>
                <a:cs typeface="+mn-ea"/>
                <a:sym typeface="Arial" panose="020B0604020202020204" pitchFamily="34" charset="0"/>
              </a:rPr>
              <a:t>已完成工作</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数据集收集</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相关工作调研</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算法流程设计</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indent="0" algn="l" fontAlgn="auto">
              <a:lnSpc>
                <a:spcPct val="150000"/>
              </a:lnSpc>
              <a:buFont typeface="Arial" panose="020B0604020202020204" pitchFamily="34" charset="0"/>
              <a:buNone/>
            </a:pP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indent="0" algn="l" fontAlgn="auto">
              <a:lnSpc>
                <a:spcPct val="150000"/>
              </a:lnSpc>
              <a:buFont typeface="Arial" panose="020B0604020202020204" pitchFamily="34" charset="0"/>
              <a:buNone/>
            </a:pPr>
            <a:r>
              <a:rPr lang="zh-CN" altLang="en-US" sz="2000" dirty="0">
                <a:latin typeface="Arial" panose="020B0604020202020204" pitchFamily="34" charset="0"/>
                <a:ea typeface="微软雅黑" panose="020B0503020204020204" charset="-122"/>
                <a:cs typeface="+mn-ea"/>
                <a:sym typeface="Arial" panose="020B0604020202020204" pitchFamily="34" charset="0"/>
              </a:rPr>
              <a:t>后期计划</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继续完善算法流程</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进行实验比较测试算法效果</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论文</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论文构思</a:t>
            </a:r>
            <a:endParaRPr lang="zh-CN" altLang="en-US" sz="2400" b="1" dirty="0">
              <a:solidFill>
                <a:schemeClr val="accent1"/>
              </a:solidFill>
              <a:latin typeface="+mj-ea"/>
              <a:ea typeface="+mj-ea"/>
            </a:endParaRPr>
          </a:p>
        </p:txBody>
      </p:sp>
      <p:sp>
        <p:nvSpPr>
          <p:cNvPr id="6" name="文本框 5"/>
          <p:cNvSpPr txBox="1"/>
          <p:nvPr/>
        </p:nvSpPr>
        <p:spPr>
          <a:xfrm>
            <a:off x="568960" y="1257935"/>
            <a:ext cx="10871200" cy="3784600"/>
          </a:xfrm>
          <a:prstGeom prst="rect">
            <a:avLst/>
          </a:prstGeom>
          <a:noFill/>
        </p:spPr>
        <p:txBody>
          <a:bodyPr wrap="square" rtlCol="0">
            <a:spAutoFit/>
          </a:bodyPr>
          <a:lstStyle/>
          <a:p>
            <a:pPr indent="0" algn="l" fontAlgn="auto">
              <a:lnSpc>
                <a:spcPct val="150000"/>
              </a:lnSpc>
              <a:buFont typeface="Arial" panose="020B0604020202020204" pitchFamily="34" charset="0"/>
              <a:buNone/>
            </a:pPr>
            <a:r>
              <a:rPr lang="zh-CN" altLang="en-US" sz="2000" dirty="0">
                <a:latin typeface="Arial" panose="020B0604020202020204" pitchFamily="34" charset="0"/>
                <a:ea typeface="微软雅黑" panose="020B0503020204020204" charset="-122"/>
                <a:cs typeface="+mn-ea"/>
                <a:sym typeface="Arial" panose="020B0604020202020204" pitchFamily="34" charset="0"/>
              </a:rPr>
              <a:t>研究背景：介绍网页前端开发的重要性，引出前端设计的迭代快的难点，就解决这个难点引出对当前常用工具的比较，然后引出设计这个系统的目的</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indent="0" algn="l" fontAlgn="auto">
              <a:lnSpc>
                <a:spcPct val="150000"/>
              </a:lnSpc>
              <a:buFont typeface="Arial" panose="020B0604020202020204" pitchFamily="34" charset="0"/>
              <a:buNone/>
            </a:pPr>
            <a:r>
              <a:rPr lang="zh-CN" altLang="en-US" sz="2000" dirty="0">
                <a:latin typeface="Arial" panose="020B0604020202020204" pitchFamily="34" charset="0"/>
                <a:ea typeface="微软雅黑" panose="020B0503020204020204" charset="-122"/>
                <a:cs typeface="+mn-ea"/>
                <a:sym typeface="Arial" panose="020B0604020202020204" pitchFamily="34" charset="0"/>
              </a:rPr>
              <a:t>相关工作介绍：</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整理了网页设计方面相关的数据集</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提出了基于树哈希的页面匹配方法和基于</a:t>
            </a:r>
            <a:r>
              <a:rPr lang="en-US" altLang="zh-CN" sz="2000" dirty="0">
                <a:latin typeface="Arial" panose="020B0604020202020204" pitchFamily="34" charset="0"/>
                <a:ea typeface="微软雅黑" panose="020B0503020204020204" charset="-122"/>
                <a:cs typeface="+mn-ea"/>
                <a:sym typeface="Arial" panose="020B0604020202020204" pitchFamily="34" charset="0"/>
              </a:rPr>
              <a:t>SCL</a:t>
            </a:r>
            <a:r>
              <a:rPr lang="zh-CN" altLang="en-US" sz="2000" dirty="0">
                <a:latin typeface="Arial" panose="020B0604020202020204" pitchFamily="34" charset="0"/>
                <a:ea typeface="微软雅黑" panose="020B0503020204020204" charset="-122"/>
                <a:cs typeface="+mn-ea"/>
                <a:sym typeface="Arial" panose="020B0604020202020204" pitchFamily="34" charset="0"/>
              </a:rPr>
              <a:t>的网页匹配方法，从多角度更准确地计算网页相似度</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提出样式转换算法，使用页面分块、节点匹配和节点替换三个步骤完成网页的样式转换，从而更快速的生成新的网页</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论文构思</a:t>
            </a:r>
            <a:endParaRPr lang="zh-CN" altLang="en-US" sz="2400" b="1" dirty="0">
              <a:solidFill>
                <a:schemeClr val="accent1"/>
              </a:solidFill>
              <a:latin typeface="+mj-ea"/>
              <a:ea typeface="+mj-ea"/>
            </a:endParaRPr>
          </a:p>
        </p:txBody>
      </p:sp>
      <p:sp>
        <p:nvSpPr>
          <p:cNvPr id="6" name="文本框 5"/>
          <p:cNvSpPr txBox="1"/>
          <p:nvPr/>
        </p:nvSpPr>
        <p:spPr>
          <a:xfrm>
            <a:off x="568960" y="1257935"/>
            <a:ext cx="10871200" cy="4707890"/>
          </a:xfrm>
          <a:prstGeom prst="rect">
            <a:avLst/>
          </a:prstGeom>
          <a:noFill/>
        </p:spPr>
        <p:txBody>
          <a:bodyPr wrap="square" rtlCol="0">
            <a:spAutoFit/>
          </a:bodyPr>
          <a:lstStyle/>
          <a:p>
            <a:pPr indent="0" algn="l" fontAlgn="auto">
              <a:lnSpc>
                <a:spcPct val="150000"/>
              </a:lnSpc>
              <a:buFont typeface="Arial" panose="020B0604020202020204" pitchFamily="34" charset="0"/>
              <a:buNone/>
            </a:pPr>
            <a:r>
              <a:rPr lang="zh-CN" altLang="en-US" sz="2000" dirty="0">
                <a:latin typeface="Arial" panose="020B0604020202020204" pitchFamily="34" charset="0"/>
                <a:ea typeface="微软雅黑" panose="020B0503020204020204" charset="-122"/>
                <a:cs typeface="+mn-ea"/>
                <a:sym typeface="Arial" panose="020B0604020202020204" pitchFamily="34" charset="0"/>
              </a:rPr>
              <a:t>论文主体：</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数据集详情介绍</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算法整体流程介绍</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基于树哈希的页面匹配算法实现思路及实验效果介绍</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基于</a:t>
            </a:r>
            <a:r>
              <a:rPr lang="en-US" altLang="zh-CN" sz="2000" dirty="0">
                <a:latin typeface="Arial" panose="020B0604020202020204" pitchFamily="34" charset="0"/>
                <a:ea typeface="微软雅黑" panose="020B0503020204020204" charset="-122"/>
                <a:cs typeface="+mn-ea"/>
                <a:sym typeface="Arial" panose="020B0604020202020204" pitchFamily="34" charset="0"/>
              </a:rPr>
              <a:t>SCL</a:t>
            </a:r>
            <a:r>
              <a:rPr lang="zh-CN" altLang="en-US" sz="2000" dirty="0">
                <a:latin typeface="Arial" panose="020B0604020202020204" pitchFamily="34" charset="0"/>
                <a:ea typeface="微软雅黑" panose="020B0503020204020204" charset="-122"/>
                <a:cs typeface="+mn-ea"/>
                <a:sym typeface="Arial" panose="020B0604020202020204" pitchFamily="34" charset="0"/>
              </a:rPr>
              <a:t>的页面匹配算法实现思路及实验效果介绍</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样式转换算法实现思路及效果介绍</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457200" indent="-457200" algn="l" fontAlgn="auto">
              <a:lnSpc>
                <a:spcPct val="150000"/>
              </a:lnSpc>
              <a:buFont typeface="Arial" panose="020B0604020202020204" pitchFamily="34" charset="0"/>
              <a:buAutoNum type="arabicPeriod"/>
            </a:pPr>
            <a:r>
              <a:rPr lang="zh-CN" altLang="en-US" sz="2000" dirty="0">
                <a:latin typeface="Arial" panose="020B0604020202020204" pitchFamily="34" charset="0"/>
                <a:ea typeface="微软雅黑" panose="020B0503020204020204" charset="-122"/>
                <a:cs typeface="+mn-ea"/>
                <a:sym typeface="Arial" panose="020B0604020202020204" pitchFamily="34" charset="0"/>
              </a:rPr>
              <a:t>算法整体效果介绍（由输入到输出整个流程）</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indent="0" algn="l" fontAlgn="auto">
              <a:lnSpc>
                <a:spcPct val="150000"/>
              </a:lnSpc>
              <a:buFont typeface="Arial" panose="020B0604020202020204" pitchFamily="34" charset="0"/>
              <a:buNone/>
            </a:pPr>
            <a:r>
              <a:rPr lang="zh-CN" altLang="en-US" sz="2000" dirty="0">
                <a:latin typeface="Arial" panose="020B0604020202020204" pitchFamily="34" charset="0"/>
                <a:ea typeface="微软雅黑" panose="020B0503020204020204" charset="-122"/>
                <a:cs typeface="+mn-ea"/>
                <a:sym typeface="Arial" panose="020B0604020202020204" pitchFamily="34" charset="0"/>
              </a:rPr>
              <a:t>效果对比：和目前其他一些主流推荐方法的推荐效果作比较</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indent="0" algn="l" fontAlgn="auto">
              <a:lnSpc>
                <a:spcPct val="150000"/>
              </a:lnSpc>
              <a:buFont typeface="Arial" panose="020B0604020202020204" pitchFamily="34" charset="0"/>
              <a:buNone/>
            </a:pPr>
            <a:r>
              <a:rPr lang="zh-CN" altLang="en-US" sz="2000" dirty="0">
                <a:latin typeface="Arial" panose="020B0604020202020204" pitchFamily="34" charset="0"/>
                <a:ea typeface="微软雅黑" panose="020B0503020204020204" charset="-122"/>
                <a:cs typeface="+mn-ea"/>
                <a:sym typeface="Arial" panose="020B0604020202020204" pitchFamily="34" charset="0"/>
              </a:rPr>
              <a:t>总结与展望：总结文章中提出的各个方法及取得的效果，并提出目前存在的问题以及后期继续优化的方向</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课程收获</a:t>
            </a:r>
            <a:endParaRPr lang="zh-CN" altLang="en-US" sz="2400" b="1" dirty="0">
              <a:solidFill>
                <a:schemeClr val="accent1"/>
              </a:solidFill>
              <a:latin typeface="+mj-ea"/>
              <a:ea typeface="+mj-ea"/>
            </a:endParaRPr>
          </a:p>
        </p:txBody>
      </p:sp>
      <p:sp>
        <p:nvSpPr>
          <p:cNvPr id="2" name="文本框 1"/>
          <p:cNvSpPr txBox="1"/>
          <p:nvPr/>
        </p:nvSpPr>
        <p:spPr>
          <a:xfrm>
            <a:off x="830580" y="1257935"/>
            <a:ext cx="10186035" cy="1938020"/>
          </a:xfrm>
          <a:prstGeom prst="rect">
            <a:avLst/>
          </a:prstGeom>
          <a:noFill/>
        </p:spPr>
        <p:txBody>
          <a:bodyPr wrap="square" rtlCol="0">
            <a:spAutoFit/>
          </a:bodyPr>
          <a:lstStyle/>
          <a:p>
            <a:pPr indent="0" algn="l" fontAlgn="auto">
              <a:lnSpc>
                <a:spcPct val="150000"/>
              </a:lnSpc>
              <a:buFont typeface="Arial" panose="020B0604020202020204" pitchFamily="34" charset="0"/>
              <a:buNone/>
            </a:pPr>
            <a:r>
              <a:rPr lang="en-US" altLang="zh-CN" sz="2000" dirty="0">
                <a:latin typeface="Arial" panose="020B0604020202020204" pitchFamily="34" charset="0"/>
                <a:ea typeface="微软雅黑" panose="020B0503020204020204" charset="-122"/>
                <a:cs typeface="+mn-ea"/>
                <a:sym typeface="Arial" panose="020B0604020202020204" pitchFamily="34" charset="0"/>
              </a:rPr>
              <a:t>       </a:t>
            </a:r>
            <a:r>
              <a:rPr lang="zh-CN" altLang="en-US" sz="2000" dirty="0">
                <a:latin typeface="Arial" panose="020B0604020202020204" pitchFamily="34" charset="0"/>
                <a:ea typeface="微软雅黑" panose="020B0503020204020204" charset="-122"/>
                <a:cs typeface="+mn-ea"/>
                <a:sym typeface="Arial" panose="020B0604020202020204" pitchFamily="34" charset="0"/>
              </a:rPr>
              <a:t>在学习完本课程之后对于整个论文工作有了大概的了解，原来没有过相对系统的学习，只是通过老师和学长的讲解知道一星半点，在学习完本课程之后了解到了期刊和会议的区别，也清楚了一片论文从开始</a:t>
            </a:r>
            <a:r>
              <a:rPr lang="en-US" altLang="zh-CN" sz="2000" dirty="0">
                <a:latin typeface="Arial" panose="020B0604020202020204" pitchFamily="34" charset="0"/>
                <a:ea typeface="微软雅黑" panose="020B0503020204020204" charset="-122"/>
                <a:cs typeface="+mn-ea"/>
                <a:sym typeface="Arial" panose="020B0604020202020204" pitchFamily="34" charset="0"/>
              </a:rPr>
              <a:t>idea</a:t>
            </a:r>
            <a:r>
              <a:rPr lang="zh-CN" altLang="en-US" sz="2000" dirty="0">
                <a:latin typeface="Arial" panose="020B0604020202020204" pitchFamily="34" charset="0"/>
                <a:ea typeface="微软雅黑" panose="020B0503020204020204" charset="-122"/>
                <a:cs typeface="+mn-ea"/>
                <a:sym typeface="Arial" panose="020B0604020202020204" pitchFamily="34" charset="0"/>
              </a:rPr>
              <a:t>构思，到实验方法、论文写作、投稿、</a:t>
            </a:r>
            <a:r>
              <a:rPr lang="en-US" altLang="zh-CN" sz="2000" dirty="0">
                <a:latin typeface="Arial" panose="020B0604020202020204" pitchFamily="34" charset="0"/>
                <a:ea typeface="微软雅黑" panose="020B0503020204020204" charset="-122"/>
                <a:cs typeface="+mn-ea"/>
                <a:sym typeface="Arial" panose="020B0604020202020204" pitchFamily="34" charset="0"/>
              </a:rPr>
              <a:t>rebuttal</a:t>
            </a:r>
            <a:r>
              <a:rPr lang="zh-CN" altLang="en-US" sz="2000" dirty="0">
                <a:latin typeface="Arial" panose="020B0604020202020204" pitchFamily="34" charset="0"/>
                <a:ea typeface="微软雅黑" panose="020B0503020204020204" charset="-122"/>
                <a:cs typeface="+mn-ea"/>
                <a:sym typeface="Arial" panose="020B0604020202020204" pitchFamily="34" charset="0"/>
              </a:rPr>
              <a:t>、修改到最终接受的全流程及注意事项，对我今后的科研工作提供了很大的帮助。</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733425" y="3479165"/>
            <a:ext cx="4866640" cy="2168525"/>
          </a:xfrm>
          <a:prstGeom prst="rect">
            <a:avLst/>
          </a:prstGeom>
          <a:noFill/>
        </p:spPr>
        <p:txBody>
          <a:bodyPr wrap="square" rtlCol="0" anchor="t">
            <a:spAutoFit/>
          </a:bodyPr>
          <a:lstStyle/>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句子不要太长，不要把句子的重要信息放在很长的从句后面，每句话10-20词</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长短结合会让阅读变得有趣</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每句话只讲一个idea，少用分号</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尽量避免使用缩写</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5388610" y="3479165"/>
            <a:ext cx="5974080" cy="2584450"/>
          </a:xfrm>
          <a:prstGeom prst="rect">
            <a:avLst/>
          </a:prstGeom>
          <a:noFill/>
        </p:spPr>
        <p:txBody>
          <a:bodyPr wrap="square" rtlCol="0" anchor="t">
            <a:spAutoFit/>
          </a:bodyPr>
          <a:lstStyle/>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避免使用一些废话，如果删除掉某些词语不会影响原文意思就可以直接删掉</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尽量使用一些定量词语，少使用</a:t>
            </a:r>
            <a:r>
              <a:rPr lang="en-US" altLang="zh-CN" dirty="0">
                <a:latin typeface="Arial" panose="020B0604020202020204" pitchFamily="34" charset="0"/>
                <a:ea typeface="微软雅黑" panose="020B0503020204020204" charset="-122"/>
                <a:cs typeface="+mn-ea"/>
                <a:sym typeface="Arial" panose="020B0604020202020204" pitchFamily="34" charset="0"/>
              </a:rPr>
              <a:t>some</a:t>
            </a:r>
            <a:r>
              <a:rPr lang="zh-CN" altLang="en-US" dirty="0">
                <a:latin typeface="Arial" panose="020B0604020202020204" pitchFamily="34" charset="0"/>
                <a:ea typeface="微软雅黑" panose="020B0503020204020204" charset="-122"/>
                <a:cs typeface="+mn-ea"/>
                <a:sym typeface="Arial" panose="020B0604020202020204" pitchFamily="34" charset="0"/>
              </a:rPr>
              <a:t>、</a:t>
            </a:r>
            <a:r>
              <a:rPr lang="en-US" altLang="zh-CN" dirty="0">
                <a:latin typeface="Arial" panose="020B0604020202020204" pitchFamily="34" charset="0"/>
                <a:ea typeface="微软雅黑" panose="020B0503020204020204" charset="-122"/>
                <a:cs typeface="+mn-ea"/>
                <a:sym typeface="Arial" panose="020B0604020202020204" pitchFamily="34" charset="0"/>
              </a:rPr>
              <a:t>few</a:t>
            </a:r>
            <a:r>
              <a:rPr lang="zh-CN" altLang="en-US" dirty="0">
                <a:latin typeface="Arial" panose="020B0604020202020204" pitchFamily="34" charset="0"/>
                <a:ea typeface="微软雅黑" panose="020B0503020204020204" charset="-122"/>
                <a:cs typeface="+mn-ea"/>
                <a:sym typeface="Arial" panose="020B0604020202020204" pitchFamily="34" charset="0"/>
              </a:rPr>
              <a:t>、</a:t>
            </a:r>
            <a:r>
              <a:rPr lang="en-US" altLang="zh-CN" dirty="0">
                <a:latin typeface="Arial" panose="020B0604020202020204" pitchFamily="34" charset="0"/>
                <a:ea typeface="微软雅黑" panose="020B0503020204020204" charset="-122"/>
                <a:cs typeface="+mn-ea"/>
                <a:sym typeface="Arial" panose="020B0604020202020204" pitchFamily="34" charset="0"/>
              </a:rPr>
              <a:t>most</a:t>
            </a:r>
            <a:r>
              <a:rPr lang="zh-CN" altLang="en-US" dirty="0">
                <a:latin typeface="Arial" panose="020B0604020202020204" pitchFamily="34" charset="0"/>
                <a:ea typeface="微软雅黑" panose="020B0503020204020204" charset="-122"/>
                <a:cs typeface="+mn-ea"/>
                <a:sym typeface="Arial" panose="020B0604020202020204" pitchFamily="34" charset="0"/>
              </a:rPr>
              <a:t>等</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多使用引导的词语和关联词，确保表达充分</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符合语言规律，注意强调的位置，同时要注意衔接下一句</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4965700"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rPr>
              <a:t>研究项目介绍</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2" name="矩形 71"/>
          <p:cNvSpPr/>
          <p:nvPr/>
        </p:nvSpPr>
        <p:spPr>
          <a:xfrm>
            <a:off x="1514931" y="3910893"/>
            <a:ext cx="5065277"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Background Information</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633339" y="4956272"/>
            <a:ext cx="3129280" cy="829945"/>
          </a:xfrm>
          <a:prstGeom prst="rect">
            <a:avLst/>
          </a:prstGeom>
          <a:noFill/>
        </p:spPr>
        <p:txBody>
          <a:bodyPr wrap="none" rtlCol="0">
            <a:spAutoFit/>
          </a:bodyPr>
          <a:lstStyle/>
          <a:p>
            <a:pPr algn="l"/>
            <a:r>
              <a:rPr lang="zh-CN" altLang="en-US" sz="2400" b="1" dirty="0">
                <a:latin typeface="Arial" panose="020B0604020202020204" pitchFamily="34" charset="0"/>
                <a:ea typeface="微软雅黑" panose="020B0503020204020204" charset="-122"/>
                <a:cs typeface="+mn-ea"/>
                <a:sym typeface="Arial" panose="020B0604020202020204" pitchFamily="34" charset="0"/>
              </a:rPr>
              <a:t>汇报人：</a:t>
            </a:r>
            <a:r>
              <a:rPr lang="en-US" altLang="zh-CN" sz="2400" b="1" dirty="0">
                <a:latin typeface="Arial" panose="020B0604020202020204" pitchFamily="34" charset="0"/>
                <a:ea typeface="微软雅黑" panose="020B0503020204020204" charset="-122"/>
                <a:cs typeface="+mn-ea"/>
                <a:sym typeface="Arial" panose="020B0604020202020204" pitchFamily="34" charset="0"/>
              </a:rPr>
              <a:t>XXX</a:t>
            </a:r>
            <a:endParaRPr lang="en-US" altLang="zh-CN" sz="2400" b="1"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400" b="1" dirty="0">
                <a:latin typeface="Arial" panose="020B0604020202020204" pitchFamily="34" charset="0"/>
                <a:ea typeface="微软雅黑" panose="020B0503020204020204" charset="-122"/>
                <a:cs typeface="+mn-ea"/>
                <a:sym typeface="Arial" panose="020B0604020202020204" pitchFamily="34" charset="0"/>
              </a:rPr>
              <a:t>学号：</a:t>
            </a:r>
            <a:r>
              <a:rPr lang="en-US" altLang="zh-CN" sz="2400" b="1" dirty="0">
                <a:latin typeface="Arial" panose="020B0604020202020204" pitchFamily="34" charset="0"/>
                <a:ea typeface="微软雅黑" panose="020B0503020204020204" charset="-122"/>
                <a:cs typeface="+mn-ea"/>
                <a:sym typeface="Arial" panose="020B0604020202020204" pitchFamily="34" charset="0"/>
              </a:rPr>
              <a:t>XXXXXXXXXX</a:t>
            </a:r>
            <a:endParaRPr lang="zh-CN" altLang="en-US" sz="2400" b="1"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755" y="300355"/>
            <a:ext cx="6443980" cy="460375"/>
          </a:xfrm>
          <a:prstGeom prst="rect">
            <a:avLst/>
          </a:prstGeom>
          <a:noFill/>
        </p:spPr>
        <p:txBody>
          <a:bodyPr wrap="square" rtlCol="0">
            <a:spAutoFit/>
          </a:bodyPr>
          <a:lstStyle/>
          <a:p>
            <a:r>
              <a:rPr lang="zh-CN" altLang="en-US" sz="2400" b="1" dirty="0">
                <a:solidFill>
                  <a:schemeClr val="accent1"/>
                </a:solidFill>
                <a:latin typeface="+mj-ea"/>
                <a:ea typeface="+mj-ea"/>
              </a:rPr>
              <a:t>论文构思</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pic>
        <p:nvPicPr>
          <p:cNvPr id="3" name="图片 2"/>
          <p:cNvPicPr>
            <a:picLocks noChangeAspect="1"/>
          </p:cNvPicPr>
          <p:nvPr/>
        </p:nvPicPr>
        <p:blipFill>
          <a:blip r:embed="rId2"/>
          <a:stretch>
            <a:fillRect/>
          </a:stretch>
        </p:blipFill>
        <p:spPr>
          <a:xfrm>
            <a:off x="1580515" y="1532890"/>
            <a:ext cx="9837420" cy="3135630"/>
          </a:xfrm>
          <a:prstGeom prst="rect">
            <a:avLst/>
          </a:prstGeom>
        </p:spPr>
      </p:pic>
      <p:sp>
        <p:nvSpPr>
          <p:cNvPr id="4" name="文本框 3"/>
          <p:cNvSpPr txBox="1"/>
          <p:nvPr/>
        </p:nvSpPr>
        <p:spPr>
          <a:xfrm>
            <a:off x="1580515" y="5159375"/>
            <a:ext cx="9539605" cy="1014730"/>
          </a:xfrm>
          <a:prstGeom prst="rect">
            <a:avLst/>
          </a:prstGeom>
          <a:noFill/>
        </p:spPr>
        <p:txBody>
          <a:bodyPr wrap="square" rtlCol="0">
            <a:spAutoFit/>
          </a:bodyPr>
          <a:lstStyle/>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研究方向：大语言模型的数学推理能力自提升</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关键词：合成数据、代码生成、形式验证、多数投票</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755" y="300355"/>
            <a:ext cx="6443980" cy="460375"/>
          </a:xfrm>
          <a:prstGeom prst="rect">
            <a:avLst/>
          </a:prstGeom>
          <a:noFill/>
        </p:spPr>
        <p:txBody>
          <a:bodyPr wrap="square" rtlCol="0">
            <a:spAutoFit/>
          </a:bodyPr>
          <a:lstStyle/>
          <a:p>
            <a:r>
              <a:rPr lang="zh-CN" altLang="en-US" sz="2400" b="1" dirty="0">
                <a:solidFill>
                  <a:schemeClr val="accent1"/>
                </a:solidFill>
                <a:latin typeface="+mj-ea"/>
                <a:ea typeface="+mj-ea"/>
              </a:rPr>
              <a:t>论文构思</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4" name="文本框 3"/>
          <p:cNvSpPr txBox="1"/>
          <p:nvPr/>
        </p:nvSpPr>
        <p:spPr>
          <a:xfrm>
            <a:off x="528320" y="1341120"/>
            <a:ext cx="10591800" cy="4832985"/>
          </a:xfrm>
          <a:prstGeom prst="rect">
            <a:avLst/>
          </a:prstGeom>
          <a:noFill/>
        </p:spPr>
        <p:txBody>
          <a:bodyPr wrap="square" rtlCol="0">
            <a:noAutofit/>
          </a:bodyPr>
          <a:lstStyle/>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研究背景：当前大模型涌现能力令人惊艳，但是模型的数学推理能力有待增强。</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相关工作：</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1. </a:t>
            </a:r>
            <a:r>
              <a:rPr lang="zh-CN" altLang="en-US" sz="2000" dirty="0">
                <a:latin typeface="Arial" panose="020B0604020202020204" pitchFamily="34" charset="0"/>
                <a:ea typeface="微软雅黑" panose="020B0503020204020204" charset="-122"/>
                <a:cs typeface="+mn-ea"/>
                <a:sym typeface="Arial" panose="020B0604020202020204" pitchFamily="34" charset="0"/>
              </a:rPr>
              <a:t>合成数据：使用大模型根据采样的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seed knowledge points </a:t>
            </a:r>
            <a:r>
              <a:rPr lang="zh-CN" altLang="en-US" sz="2000" dirty="0">
                <a:latin typeface="Arial" panose="020B0604020202020204" pitchFamily="34" charset="0"/>
                <a:ea typeface="微软雅黑" panose="020B0503020204020204" charset="-122"/>
                <a:cs typeface="+mn-ea"/>
                <a:sym typeface="Arial" panose="020B0604020202020204" pitchFamily="34" charset="0"/>
              </a:rPr>
              <a:t>或者几条</a:t>
            </a:r>
            <a:r>
              <a:rPr lang="en-US" altLang="zh-CN" sz="2000" dirty="0">
                <a:latin typeface="Arial" panose="020B0604020202020204" pitchFamily="34" charset="0"/>
                <a:ea typeface="微软雅黑" panose="020B0503020204020204" charset="-122"/>
                <a:cs typeface="+mn-ea"/>
                <a:sym typeface="Arial" panose="020B0604020202020204" pitchFamily="34" charset="0"/>
              </a:rPr>
              <a:t> seed instructions </a:t>
            </a:r>
            <a:r>
              <a:rPr lang="zh-CN" altLang="en-US" sz="2000" dirty="0">
                <a:latin typeface="Arial" panose="020B0604020202020204" pitchFamily="34" charset="0"/>
                <a:ea typeface="微软雅黑" panose="020B0503020204020204" charset="-122"/>
                <a:cs typeface="+mn-ea"/>
                <a:sym typeface="Arial" panose="020B0604020202020204" pitchFamily="34" charset="0"/>
              </a:rPr>
              <a:t>生成新的指令和指令的答案。然后用这些合成数据训练模型实现模型性能的提升。</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2. </a:t>
            </a:r>
            <a:r>
              <a:rPr lang="zh-CN" altLang="en-US" sz="2000" dirty="0">
                <a:latin typeface="Arial" panose="020B0604020202020204" pitchFamily="34" charset="0"/>
                <a:ea typeface="微软雅黑" panose="020B0503020204020204" charset="-122"/>
                <a:cs typeface="+mn-ea"/>
                <a:sym typeface="Arial" panose="020B0604020202020204" pitchFamily="34" charset="0"/>
              </a:rPr>
              <a:t>代码生成：直接让大模型根据</a:t>
            </a:r>
            <a:r>
              <a:rPr lang="en-US" altLang="zh-CN" sz="2000" dirty="0">
                <a:latin typeface="Arial" panose="020B0604020202020204" pitchFamily="34" charset="0"/>
                <a:ea typeface="微软雅黑" panose="020B0503020204020204" charset="-122"/>
                <a:cs typeface="+mn-ea"/>
                <a:sym typeface="Arial" panose="020B0604020202020204" pitchFamily="34" charset="0"/>
              </a:rPr>
              <a:t> few-shot CoT prompt </a:t>
            </a:r>
            <a:r>
              <a:rPr lang="zh-CN" altLang="en-US" sz="2000" dirty="0">
                <a:latin typeface="Arial" panose="020B0604020202020204" pitchFamily="34" charset="0"/>
                <a:ea typeface="微软雅黑" panose="020B0503020204020204" charset="-122"/>
                <a:cs typeface="+mn-ea"/>
                <a:sym typeface="Arial" panose="020B0604020202020204" pitchFamily="34" charset="0"/>
              </a:rPr>
              <a:t>生成</a:t>
            </a:r>
            <a:r>
              <a:rPr lang="en-US" altLang="zh-CN" sz="2000" dirty="0">
                <a:latin typeface="Arial" panose="020B0604020202020204" pitchFamily="34" charset="0"/>
                <a:ea typeface="微软雅黑" panose="020B0503020204020204" charset="-122"/>
                <a:cs typeface="+mn-ea"/>
                <a:sym typeface="Arial" panose="020B0604020202020204" pitchFamily="34" charset="0"/>
              </a:rPr>
              <a:t> math problem </a:t>
            </a:r>
            <a:r>
              <a:rPr lang="zh-CN" altLang="en-US" sz="2000" dirty="0">
                <a:latin typeface="Arial" panose="020B0604020202020204" pitchFamily="34" charset="0"/>
                <a:ea typeface="微软雅黑" panose="020B0503020204020204" charset="-122"/>
                <a:cs typeface="+mn-ea"/>
                <a:sym typeface="Arial" panose="020B0604020202020204" pitchFamily="34" charset="0"/>
              </a:rPr>
              <a:t>的自然语言形式的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solution </a:t>
            </a:r>
            <a:r>
              <a:rPr lang="zh-CN" altLang="en-US" sz="2000" dirty="0">
                <a:latin typeface="Arial" panose="020B0604020202020204" pitchFamily="34" charset="0"/>
                <a:ea typeface="微软雅黑" panose="020B0503020204020204" charset="-122"/>
                <a:cs typeface="+mn-ea"/>
                <a:sym typeface="Arial" panose="020B0604020202020204" pitchFamily="34" charset="0"/>
              </a:rPr>
              <a:t>可能准确率不高，但是让大模型生成代码，然后将代码外包给语言解释器运行得到最终结果，准确率会有较大的提升</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3. </a:t>
            </a:r>
            <a:r>
              <a:rPr lang="zh-CN" altLang="en-US" sz="2000" dirty="0">
                <a:latin typeface="Arial" panose="020B0604020202020204" pitchFamily="34" charset="0"/>
                <a:ea typeface="微软雅黑" panose="020B0503020204020204" charset="-122"/>
                <a:cs typeface="+mn-ea"/>
                <a:sym typeface="Arial" panose="020B0604020202020204" pitchFamily="34" charset="0"/>
              </a:rPr>
              <a:t>多数投票：可以通过采样多个</a:t>
            </a:r>
            <a:r>
              <a:rPr lang="en-US" altLang="zh-CN" sz="2000" dirty="0">
                <a:latin typeface="Arial" panose="020B0604020202020204" pitchFamily="34" charset="0"/>
                <a:ea typeface="微软雅黑" panose="020B0503020204020204" charset="-122"/>
                <a:cs typeface="+mn-ea"/>
                <a:sym typeface="Arial" panose="020B0604020202020204" pitchFamily="34" charset="0"/>
              </a:rPr>
              <a:t> solution</a:t>
            </a:r>
            <a:r>
              <a:rPr lang="zh-CN" altLang="en-US" sz="2000" dirty="0">
                <a:latin typeface="Arial" panose="020B0604020202020204" pitchFamily="34" charset="0"/>
                <a:ea typeface="微软雅黑" panose="020B0503020204020204" charset="-122"/>
                <a:cs typeface="+mn-ea"/>
                <a:sym typeface="Arial" panose="020B0604020202020204" pitchFamily="34" charset="0"/>
              </a:rPr>
              <a:t>，然后提取这些</a:t>
            </a:r>
            <a:r>
              <a:rPr lang="en-US" altLang="zh-CN" sz="2000" dirty="0">
                <a:latin typeface="Arial" panose="020B0604020202020204" pitchFamily="34" charset="0"/>
                <a:ea typeface="微软雅黑" panose="020B0503020204020204" charset="-122"/>
                <a:cs typeface="+mn-ea"/>
                <a:sym typeface="Arial" panose="020B0604020202020204" pitchFamily="34" charset="0"/>
              </a:rPr>
              <a:t> solution </a:t>
            </a:r>
            <a:r>
              <a:rPr lang="zh-CN" altLang="en-US" sz="2000" dirty="0">
                <a:latin typeface="Arial" panose="020B0604020202020204" pitchFamily="34" charset="0"/>
                <a:ea typeface="微软雅黑" panose="020B0503020204020204" charset="-122"/>
                <a:cs typeface="+mn-ea"/>
                <a:sym typeface="Arial" panose="020B0604020202020204" pitchFamily="34" charset="0"/>
              </a:rPr>
              <a:t>的答案做多数投票决定最终答案。</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4. </a:t>
            </a:r>
            <a:r>
              <a:rPr lang="zh-CN" altLang="en-US" sz="2000" dirty="0">
                <a:latin typeface="Arial" panose="020B0604020202020204" pitchFamily="34" charset="0"/>
                <a:ea typeface="微软雅黑" panose="020B0503020204020204" charset="-122"/>
                <a:cs typeface="+mn-ea"/>
                <a:sym typeface="Arial" panose="020B0604020202020204" pitchFamily="34" charset="0"/>
              </a:rPr>
              <a:t>形式验证：一些形式验证语言，如</a:t>
            </a:r>
            <a:r>
              <a:rPr lang="en-US" altLang="zh-CN" sz="2000" dirty="0">
                <a:latin typeface="Arial" panose="020B0604020202020204" pitchFamily="34" charset="0"/>
                <a:ea typeface="微软雅黑" panose="020B0503020204020204" charset="-122"/>
                <a:cs typeface="+mn-ea"/>
                <a:sym typeface="Arial" panose="020B0604020202020204" pitchFamily="34" charset="0"/>
              </a:rPr>
              <a:t> Lean</a:t>
            </a:r>
            <a:r>
              <a:rPr lang="zh-CN" altLang="en-US" sz="2000" dirty="0">
                <a:latin typeface="Arial" panose="020B0604020202020204" pitchFamily="34" charset="0"/>
                <a:ea typeface="微软雅黑" panose="020B0503020204020204" charset="-122"/>
                <a:cs typeface="+mn-ea"/>
                <a:sym typeface="Arial" panose="020B0604020202020204" pitchFamily="34" charset="0"/>
              </a:rPr>
              <a:t>、</a:t>
            </a:r>
            <a:r>
              <a:rPr lang="en-US" altLang="zh-CN" sz="2000" dirty="0">
                <a:latin typeface="Arial" panose="020B0604020202020204" pitchFamily="34" charset="0"/>
                <a:ea typeface="微软雅黑" panose="020B0503020204020204" charset="-122"/>
                <a:cs typeface="+mn-ea"/>
                <a:sym typeface="Arial" panose="020B0604020202020204" pitchFamily="34" charset="0"/>
              </a:rPr>
              <a:t>Isabelle </a:t>
            </a:r>
            <a:r>
              <a:rPr lang="zh-CN" altLang="en-US" sz="2000" dirty="0">
                <a:latin typeface="Arial" panose="020B0604020202020204" pitchFamily="34" charset="0"/>
                <a:ea typeface="微软雅黑" panose="020B0503020204020204" charset="-122"/>
                <a:cs typeface="+mn-ea"/>
                <a:sym typeface="Arial" panose="020B0604020202020204" pitchFamily="34" charset="0"/>
              </a:rPr>
              <a:t>等能够通过验证</a:t>
            </a:r>
            <a:r>
              <a:rPr lang="en-US" altLang="zh-CN" sz="2000" dirty="0">
                <a:latin typeface="Arial" panose="020B0604020202020204" pitchFamily="34" charset="0"/>
                <a:ea typeface="微软雅黑" panose="020B0503020204020204" charset="-122"/>
                <a:cs typeface="+mn-ea"/>
                <a:sym typeface="Arial" panose="020B0604020202020204" pitchFamily="34" charset="0"/>
              </a:rPr>
              <a:t> formal solution proof </a:t>
            </a:r>
            <a:r>
              <a:rPr lang="zh-CN" altLang="en-US" sz="2000" dirty="0">
                <a:latin typeface="Arial" panose="020B0604020202020204" pitchFamily="34" charset="0"/>
                <a:ea typeface="微软雅黑" panose="020B0503020204020204" charset="-122"/>
                <a:cs typeface="+mn-ea"/>
                <a:sym typeface="Arial" panose="020B0604020202020204" pitchFamily="34" charset="0"/>
              </a:rPr>
              <a:t>是否正确确保证明和推理过程的严谨性和安全性。</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755" y="300355"/>
            <a:ext cx="6443980" cy="460375"/>
          </a:xfrm>
          <a:prstGeom prst="rect">
            <a:avLst/>
          </a:prstGeom>
          <a:noFill/>
        </p:spPr>
        <p:txBody>
          <a:bodyPr wrap="square" rtlCol="0">
            <a:spAutoFit/>
          </a:bodyPr>
          <a:lstStyle/>
          <a:p>
            <a:r>
              <a:rPr lang="zh-CN" altLang="en-US" sz="2400" b="1" dirty="0">
                <a:solidFill>
                  <a:schemeClr val="accent1"/>
                </a:solidFill>
                <a:latin typeface="+mj-ea"/>
                <a:ea typeface="+mj-ea"/>
              </a:rPr>
              <a:t>论文构思</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4" name="文本框 3"/>
          <p:cNvSpPr txBox="1"/>
          <p:nvPr/>
        </p:nvSpPr>
        <p:spPr>
          <a:xfrm>
            <a:off x="528955" y="1236345"/>
            <a:ext cx="10591165" cy="4937760"/>
          </a:xfrm>
          <a:prstGeom prst="rect">
            <a:avLst/>
          </a:prstGeom>
          <a:noFill/>
        </p:spPr>
        <p:txBody>
          <a:bodyPr wrap="square" rtlCol="0">
            <a:noAutofit/>
          </a:bodyPr>
          <a:lstStyle/>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实验方法：</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1. </a:t>
            </a:r>
            <a:r>
              <a:rPr lang="zh-CN" altLang="en-US" sz="2000" dirty="0">
                <a:latin typeface="Arial" panose="020B0604020202020204" pitchFamily="34" charset="0"/>
                <a:ea typeface="微软雅黑" panose="020B0503020204020204" charset="-122"/>
                <a:cs typeface="+mn-ea"/>
                <a:sym typeface="Arial" panose="020B0604020202020204" pitchFamily="34" charset="0"/>
              </a:rPr>
              <a:t>从教育网站搜集体系化的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math knowledge points </a:t>
            </a:r>
            <a:r>
              <a:rPr lang="zh-CN" altLang="en-US" sz="2000" dirty="0">
                <a:latin typeface="Arial" panose="020B0604020202020204" pitchFamily="34" charset="0"/>
                <a:ea typeface="微软雅黑" panose="020B0503020204020204" charset="-122"/>
                <a:cs typeface="+mn-ea"/>
                <a:sym typeface="Arial" panose="020B0604020202020204" pitchFamily="34" charset="0"/>
              </a:rPr>
              <a:t>作为</a:t>
            </a:r>
            <a:r>
              <a:rPr lang="en-US" altLang="zh-CN" sz="2000" dirty="0">
                <a:latin typeface="Arial" panose="020B0604020202020204" pitchFamily="34" charset="0"/>
                <a:ea typeface="微软雅黑" panose="020B0503020204020204" charset="-122"/>
                <a:cs typeface="+mn-ea"/>
                <a:sym typeface="Arial" panose="020B0604020202020204" pitchFamily="34" charset="0"/>
              </a:rPr>
              <a:t> seed knowledge points</a:t>
            </a:r>
            <a:r>
              <a:rPr lang="zh-CN" altLang="en-US" sz="2000" dirty="0">
                <a:latin typeface="Arial" panose="020B0604020202020204" pitchFamily="34" charset="0"/>
                <a:ea typeface="微软雅黑" panose="020B0503020204020204" charset="-122"/>
                <a:cs typeface="+mn-ea"/>
                <a:sym typeface="Arial" panose="020B0604020202020204" pitchFamily="34" charset="0"/>
              </a:rPr>
              <a:t>，让要提升数学推理能力的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 </a:t>
            </a:r>
            <a:r>
              <a:rPr lang="zh-CN" altLang="en-US" sz="2000" dirty="0">
                <a:latin typeface="Arial" panose="020B0604020202020204" pitchFamily="34" charset="0"/>
                <a:ea typeface="微软雅黑" panose="020B0503020204020204" charset="-122"/>
                <a:cs typeface="+mn-ea"/>
                <a:sym typeface="Arial" panose="020B0604020202020204" pitchFamily="34" charset="0"/>
              </a:rPr>
              <a:t>根据</a:t>
            </a:r>
            <a:r>
              <a:rPr lang="en-US" altLang="zh-CN" sz="2000" dirty="0">
                <a:latin typeface="Arial" panose="020B0604020202020204" pitchFamily="34" charset="0"/>
                <a:ea typeface="微软雅黑" panose="020B0503020204020204" charset="-122"/>
                <a:cs typeface="+mn-ea"/>
                <a:sym typeface="Arial" panose="020B0604020202020204" pitchFamily="34" charset="0"/>
              </a:rPr>
              <a:t> knowledge points </a:t>
            </a:r>
            <a:r>
              <a:rPr lang="zh-CN" altLang="en-US" sz="2000" dirty="0">
                <a:latin typeface="Arial" panose="020B0604020202020204" pitchFamily="34" charset="0"/>
                <a:ea typeface="微软雅黑" panose="020B0503020204020204" charset="-122"/>
                <a:cs typeface="+mn-ea"/>
                <a:sym typeface="Arial" panose="020B0604020202020204" pitchFamily="34" charset="0"/>
              </a:rPr>
              <a:t>生成多样化的问题。但是这里生成的问题，我们还无法确定</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 </a:t>
            </a:r>
            <a:r>
              <a:rPr lang="zh-CN" altLang="en-US" sz="2000" dirty="0">
                <a:latin typeface="Arial" panose="020B0604020202020204" pitchFamily="34" charset="0"/>
                <a:ea typeface="微软雅黑" panose="020B0503020204020204" charset="-122"/>
                <a:cs typeface="+mn-ea"/>
                <a:sym typeface="Arial" panose="020B0604020202020204" pitchFamily="34" charset="0"/>
              </a:rPr>
              <a:t>自身是否有能力解决该问题。</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2. </a:t>
            </a:r>
            <a:r>
              <a:rPr lang="zh-CN" altLang="en-US" sz="2000" dirty="0">
                <a:latin typeface="Arial" panose="020B0604020202020204" pitchFamily="34" charset="0"/>
                <a:ea typeface="微软雅黑" panose="020B0503020204020204" charset="-122"/>
                <a:cs typeface="+mn-ea"/>
                <a:sym typeface="Arial" panose="020B0604020202020204" pitchFamily="34" charset="0"/>
              </a:rPr>
              <a:t>对生成的每个问题采样</a:t>
            </a:r>
            <a:r>
              <a:rPr lang="en-US" altLang="zh-CN" sz="2000" dirty="0">
                <a:latin typeface="Arial" panose="020B0604020202020204" pitchFamily="34" charset="0"/>
                <a:ea typeface="微软雅黑" panose="020B0503020204020204" charset="-122"/>
                <a:cs typeface="+mn-ea"/>
                <a:sym typeface="Arial" panose="020B0604020202020204" pitchFamily="34" charset="0"/>
              </a:rPr>
              <a:t> N solutions in natural language</a:t>
            </a:r>
            <a:r>
              <a:rPr lang="zh-CN" altLang="en-US" sz="2000" dirty="0">
                <a:latin typeface="Arial" panose="020B0604020202020204" pitchFamily="34" charset="0"/>
                <a:ea typeface="微软雅黑" panose="020B0503020204020204" charset="-122"/>
                <a:cs typeface="+mn-ea"/>
                <a:sym typeface="Arial" panose="020B0604020202020204" pitchFamily="34" charset="0"/>
              </a:rPr>
              <a:t>，同时让模型根据问题生成</a:t>
            </a:r>
            <a:r>
              <a:rPr lang="en-US" altLang="zh-CN" sz="2000" dirty="0">
                <a:latin typeface="Arial" panose="020B0604020202020204" pitchFamily="34" charset="0"/>
                <a:ea typeface="微软雅黑" panose="020B0503020204020204" charset="-122"/>
                <a:cs typeface="+mn-ea"/>
                <a:sym typeface="Arial" panose="020B0604020202020204" pitchFamily="34" charset="0"/>
              </a:rPr>
              <a:t> N </a:t>
            </a:r>
            <a:r>
              <a:rPr lang="zh-CN" altLang="en-US" sz="2000" dirty="0">
                <a:latin typeface="Arial" panose="020B0604020202020204" pitchFamily="34" charset="0"/>
                <a:ea typeface="微软雅黑" panose="020B0503020204020204" charset="-122"/>
                <a:cs typeface="+mn-ea"/>
                <a:sym typeface="Arial" panose="020B0604020202020204" pitchFamily="34" charset="0"/>
              </a:rPr>
              <a:t>个</a:t>
            </a:r>
            <a:r>
              <a:rPr lang="en-US" altLang="zh-CN" sz="2000" dirty="0">
                <a:latin typeface="Arial" panose="020B0604020202020204" pitchFamily="34" charset="0"/>
                <a:ea typeface="微软雅黑" panose="020B0503020204020204" charset="-122"/>
                <a:cs typeface="+mn-ea"/>
                <a:sym typeface="Arial" panose="020B0604020202020204" pitchFamily="34" charset="0"/>
              </a:rPr>
              <a:t> python </a:t>
            </a:r>
            <a:r>
              <a:rPr lang="zh-CN" altLang="en-US" sz="2000" dirty="0">
                <a:latin typeface="Arial" panose="020B0604020202020204" pitchFamily="34" charset="0"/>
                <a:ea typeface="微软雅黑" panose="020B0503020204020204" charset="-122"/>
                <a:cs typeface="+mn-ea"/>
                <a:sym typeface="Arial" panose="020B0604020202020204" pitchFamily="34" charset="0"/>
              </a:rPr>
              <a:t>代码，执行代码，如果错误则将错误信息回输给</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 </a:t>
            </a:r>
            <a:r>
              <a:rPr lang="zh-CN" altLang="en-US" sz="2000" dirty="0">
                <a:latin typeface="Arial" panose="020B0604020202020204" pitchFamily="34" charset="0"/>
                <a:ea typeface="微软雅黑" panose="020B0503020204020204" charset="-122"/>
                <a:cs typeface="+mn-ea"/>
                <a:sym typeface="Arial" panose="020B0604020202020204" pitchFamily="34" charset="0"/>
              </a:rPr>
              <a:t>要求更正，直到代码能正常运行。</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3. </a:t>
            </a:r>
            <a:r>
              <a:rPr lang="zh-CN" altLang="en-US" sz="2000" dirty="0">
                <a:latin typeface="Arial" panose="020B0604020202020204" pitchFamily="34" charset="0"/>
                <a:ea typeface="微软雅黑" panose="020B0503020204020204" charset="-122"/>
                <a:cs typeface="+mn-ea"/>
                <a:sym typeface="Arial" panose="020B0604020202020204" pitchFamily="34" charset="0"/>
              </a:rPr>
              <a:t>将代码运行结果和生成问题结合，要求生成</a:t>
            </a:r>
            <a:r>
              <a:rPr lang="en-US" altLang="zh-CN" sz="2000" dirty="0">
                <a:latin typeface="Arial" panose="020B0604020202020204" pitchFamily="34" charset="0"/>
                <a:ea typeface="微软雅黑" panose="020B0503020204020204" charset="-122"/>
                <a:cs typeface="+mn-ea"/>
                <a:sym typeface="Arial" panose="020B0604020202020204" pitchFamily="34" charset="0"/>
              </a:rPr>
              <a:t> Lean</a:t>
            </a:r>
            <a:r>
              <a:rPr lang="zh-CN" altLang="en-US" sz="2000" dirty="0">
                <a:latin typeface="Arial" panose="020B0604020202020204" pitchFamily="34" charset="0"/>
                <a:ea typeface="微软雅黑" panose="020B0503020204020204" charset="-122"/>
                <a:cs typeface="+mn-ea"/>
                <a:sym typeface="Arial" panose="020B0604020202020204" pitchFamily="34" charset="0"/>
              </a:rPr>
              <a:t>、</a:t>
            </a:r>
            <a:r>
              <a:rPr lang="en-US" altLang="zh-CN" sz="2000" dirty="0">
                <a:latin typeface="Arial" panose="020B0604020202020204" pitchFamily="34" charset="0"/>
                <a:ea typeface="微软雅黑" panose="020B0503020204020204" charset="-122"/>
                <a:cs typeface="+mn-ea"/>
                <a:sym typeface="Arial" panose="020B0604020202020204" pitchFamily="34" charset="0"/>
              </a:rPr>
              <a:t>Isabelle </a:t>
            </a:r>
            <a:r>
              <a:rPr lang="zh-CN" altLang="en-US" sz="2000" dirty="0">
                <a:latin typeface="Arial" panose="020B0604020202020204" pitchFamily="34" charset="0"/>
                <a:ea typeface="微软雅黑" panose="020B0503020204020204" charset="-122"/>
                <a:cs typeface="+mn-ea"/>
                <a:sym typeface="Arial" panose="020B0604020202020204" pitchFamily="34" charset="0"/>
              </a:rPr>
              <a:t>形式的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formal proof </a:t>
            </a:r>
            <a:r>
              <a:rPr lang="zh-CN" altLang="en-US" sz="2000" dirty="0">
                <a:latin typeface="Arial" panose="020B0604020202020204" pitchFamily="34" charset="0"/>
                <a:ea typeface="微软雅黑" panose="020B0503020204020204" charset="-122"/>
                <a:cs typeface="+mn-ea"/>
                <a:sym typeface="Arial" panose="020B0604020202020204" pitchFamily="34" charset="0"/>
              </a:rPr>
              <a:t>并交给这些自动定理证明器验证，通过验证则能够保证代码运行结果的严谨和正确。</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4. </a:t>
            </a:r>
            <a:r>
              <a:rPr lang="zh-CN" altLang="en-US" sz="2000" dirty="0">
                <a:latin typeface="Arial" panose="020B0604020202020204" pitchFamily="34" charset="0"/>
                <a:ea typeface="微软雅黑" panose="020B0503020204020204" charset="-122"/>
                <a:cs typeface="+mn-ea"/>
                <a:sym typeface="Arial" panose="020B0604020202020204" pitchFamily="34" charset="0"/>
              </a:rPr>
              <a:t>过滤</a:t>
            </a:r>
            <a:r>
              <a:rPr lang="en-US" altLang="zh-CN" sz="2000" dirty="0">
                <a:latin typeface="Arial" panose="020B0604020202020204" pitchFamily="34" charset="0"/>
                <a:ea typeface="微软雅黑" panose="020B0503020204020204" charset="-122"/>
                <a:cs typeface="+mn-ea"/>
                <a:sym typeface="Arial" panose="020B0604020202020204" pitchFamily="34" charset="0"/>
              </a:rPr>
              <a:t> 2 </a:t>
            </a:r>
            <a:r>
              <a:rPr lang="zh-CN" altLang="en-US" sz="2000" dirty="0">
                <a:latin typeface="Arial" panose="020B0604020202020204" pitchFamily="34" charset="0"/>
                <a:ea typeface="微软雅黑" panose="020B0503020204020204" charset="-122"/>
                <a:cs typeface="+mn-ea"/>
                <a:sym typeface="Arial" panose="020B0604020202020204" pitchFamily="34" charset="0"/>
              </a:rPr>
              <a:t>中生成的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N solutions </a:t>
            </a:r>
            <a:r>
              <a:rPr lang="zh-CN" altLang="en-US" sz="2000" dirty="0">
                <a:latin typeface="Arial" panose="020B0604020202020204" pitchFamily="34" charset="0"/>
                <a:ea typeface="微软雅黑" panose="020B0503020204020204" charset="-122"/>
                <a:cs typeface="+mn-ea"/>
                <a:sym typeface="Arial" panose="020B0604020202020204" pitchFamily="34" charset="0"/>
              </a:rPr>
              <a:t>中答案和通过代码运行和形式验证的答案不一致的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solution</a:t>
            </a:r>
            <a:r>
              <a:rPr lang="zh-CN" altLang="en-US" sz="2000" dirty="0">
                <a:latin typeface="Arial" panose="020B0604020202020204" pitchFamily="34" charset="0"/>
                <a:ea typeface="微软雅黑" panose="020B0503020204020204" charset="-122"/>
                <a:cs typeface="+mn-ea"/>
                <a:sym typeface="Arial" panose="020B0604020202020204" pitchFamily="34" charset="0"/>
              </a:rPr>
              <a:t>，然后将保留的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solutions </a:t>
            </a:r>
            <a:r>
              <a:rPr lang="zh-CN" altLang="en-US" sz="2000" dirty="0">
                <a:latin typeface="Arial" panose="020B0604020202020204" pitchFamily="34" charset="0"/>
                <a:ea typeface="微软雅黑" panose="020B0503020204020204" charset="-122"/>
                <a:cs typeface="+mn-ea"/>
                <a:sym typeface="Arial" panose="020B0604020202020204" pitchFamily="34" charset="0"/>
              </a:rPr>
              <a:t>和问题一起用来训练</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a:t>
            </a:r>
            <a:r>
              <a:rPr lang="zh-CN" altLang="en-US" sz="2000" dirty="0">
                <a:latin typeface="Arial" panose="020B0604020202020204" pitchFamily="34" charset="0"/>
                <a:ea typeface="微软雅黑" panose="020B050302020402020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5. </a:t>
            </a:r>
            <a:r>
              <a:rPr lang="zh-CN" altLang="en-US" sz="2000" dirty="0">
                <a:latin typeface="Arial" panose="020B0604020202020204" pitchFamily="34" charset="0"/>
                <a:ea typeface="微软雅黑" panose="020B0503020204020204" charset="-122"/>
                <a:cs typeface="+mn-ea"/>
                <a:sym typeface="Arial" panose="020B0604020202020204" pitchFamily="34" charset="0"/>
              </a:rPr>
              <a:t>重复</a:t>
            </a:r>
            <a:r>
              <a:rPr lang="en-US" altLang="zh-CN" sz="2000" dirty="0">
                <a:latin typeface="Arial" panose="020B0604020202020204" pitchFamily="34" charset="0"/>
                <a:ea typeface="微软雅黑" panose="020B0503020204020204" charset="-122"/>
                <a:cs typeface="+mn-ea"/>
                <a:sym typeface="Arial" panose="020B0604020202020204" pitchFamily="34" charset="0"/>
              </a:rPr>
              <a:t> 1-4</a:t>
            </a:r>
            <a:r>
              <a:rPr lang="zh-CN" altLang="en-US" sz="2000" dirty="0">
                <a:latin typeface="Arial" panose="020B0604020202020204" pitchFamily="34" charset="0"/>
                <a:ea typeface="微软雅黑" panose="020B0503020204020204" charset="-122"/>
                <a:cs typeface="+mn-ea"/>
                <a:sym typeface="Arial" panose="020B0604020202020204" pitchFamily="34" charset="0"/>
              </a:rPr>
              <a:t>，实现单个</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 </a:t>
            </a:r>
            <a:r>
              <a:rPr lang="zh-CN" altLang="en-US" sz="2000" dirty="0">
                <a:latin typeface="Arial" panose="020B0604020202020204" pitchFamily="34" charset="0"/>
                <a:ea typeface="微软雅黑" panose="020B0503020204020204" charset="-122"/>
                <a:cs typeface="+mn-ea"/>
                <a:sym typeface="Arial" panose="020B0604020202020204" pitchFamily="34" charset="0"/>
              </a:rPr>
              <a:t>能力的迭代提升。</a:t>
            </a:r>
            <a:r>
              <a:rPr lang="en-US" altLang="zh-CN" sz="2000" dirty="0">
                <a:latin typeface="Arial" panose="020B0604020202020204" pitchFamily="34" charset="0"/>
                <a:ea typeface="微软雅黑" panose="020B050302020402020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755" y="300355"/>
            <a:ext cx="6443980" cy="460375"/>
          </a:xfrm>
          <a:prstGeom prst="rect">
            <a:avLst/>
          </a:prstGeom>
          <a:noFill/>
        </p:spPr>
        <p:txBody>
          <a:bodyPr wrap="square" rtlCol="0">
            <a:spAutoFit/>
          </a:bodyPr>
          <a:lstStyle/>
          <a:p>
            <a:r>
              <a:rPr lang="zh-CN" altLang="en-US" sz="2400" b="1" dirty="0">
                <a:solidFill>
                  <a:schemeClr val="accent1"/>
                </a:solidFill>
                <a:latin typeface="+mj-ea"/>
                <a:ea typeface="+mj-ea"/>
              </a:rPr>
              <a:t>研究进展与修改状况</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4" name="文本框 3"/>
          <p:cNvSpPr txBox="1"/>
          <p:nvPr/>
        </p:nvSpPr>
        <p:spPr>
          <a:xfrm>
            <a:off x="528955" y="1236345"/>
            <a:ext cx="10591165" cy="4937760"/>
          </a:xfrm>
          <a:prstGeom prst="rect">
            <a:avLst/>
          </a:prstGeom>
          <a:noFill/>
        </p:spPr>
        <p:txBody>
          <a:bodyPr wrap="square" rtlCol="0">
            <a:noAutofit/>
          </a:bodyPr>
          <a:lstStyle/>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研究进展：目前的问题是模型根据生成的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problem </a:t>
            </a:r>
            <a:r>
              <a:rPr lang="zh-CN" altLang="en-US" sz="2000" dirty="0">
                <a:latin typeface="Arial" panose="020B0604020202020204" pitchFamily="34" charset="0"/>
                <a:ea typeface="微软雅黑" panose="020B0503020204020204" charset="-122"/>
                <a:cs typeface="+mn-ea"/>
                <a:sym typeface="Arial" panose="020B0604020202020204" pitchFamily="34" charset="0"/>
              </a:rPr>
              <a:t>和代码执行得到的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answer</a:t>
            </a:r>
            <a:r>
              <a:rPr lang="zh-CN" altLang="en-US" sz="2000" dirty="0">
                <a:latin typeface="Arial" panose="020B0604020202020204" pitchFamily="34" charset="0"/>
                <a:ea typeface="微软雅黑" panose="020B0503020204020204" charset="-122"/>
                <a:cs typeface="+mn-ea"/>
                <a:sym typeface="Arial" panose="020B0604020202020204" pitchFamily="34" charset="0"/>
              </a:rPr>
              <a:t>，生成</a:t>
            </a:r>
            <a:r>
              <a:rPr lang="en-US" altLang="zh-CN" sz="2000" dirty="0">
                <a:latin typeface="Arial" panose="020B0604020202020204" pitchFamily="34" charset="0"/>
                <a:ea typeface="微软雅黑" panose="020B0503020204020204" charset="-122"/>
                <a:cs typeface="+mn-ea"/>
                <a:sym typeface="Arial" panose="020B0604020202020204" pitchFamily="34" charset="0"/>
              </a:rPr>
              <a:t> Lean</a:t>
            </a:r>
            <a:r>
              <a:rPr lang="zh-CN" altLang="en-US" sz="2000" dirty="0">
                <a:latin typeface="Arial" panose="020B0604020202020204" pitchFamily="34" charset="0"/>
                <a:ea typeface="微软雅黑" panose="020B0503020204020204" charset="-122"/>
                <a:cs typeface="+mn-ea"/>
                <a:sym typeface="Arial" panose="020B0604020202020204" pitchFamily="34" charset="0"/>
              </a:rPr>
              <a:t>、</a:t>
            </a:r>
            <a:r>
              <a:rPr lang="en-US" altLang="zh-CN" sz="2000" dirty="0">
                <a:latin typeface="Arial" panose="020B0604020202020204" pitchFamily="34" charset="0"/>
                <a:ea typeface="微软雅黑" panose="020B0503020204020204" charset="-122"/>
                <a:cs typeface="+mn-ea"/>
                <a:sym typeface="Arial" panose="020B0604020202020204" pitchFamily="34" charset="0"/>
              </a:rPr>
              <a:t>Isabelle </a:t>
            </a:r>
            <a:r>
              <a:rPr lang="zh-CN" altLang="en-US" sz="2000" dirty="0">
                <a:latin typeface="Arial" panose="020B0604020202020204" pitchFamily="34" charset="0"/>
                <a:ea typeface="微软雅黑" panose="020B0503020204020204" charset="-122"/>
                <a:cs typeface="+mn-ea"/>
                <a:sym typeface="Arial" panose="020B0604020202020204" pitchFamily="34" charset="0"/>
              </a:rPr>
              <a:t>形式的</a:t>
            </a:r>
            <a:r>
              <a:rPr lang="en-US" altLang="zh-CN" sz="2000" dirty="0">
                <a:latin typeface="Arial" panose="020B0604020202020204" pitchFamily="34" charset="0"/>
                <a:ea typeface="微软雅黑" panose="020B0503020204020204" charset="-122"/>
                <a:cs typeface="+mn-ea"/>
                <a:sym typeface="Arial" panose="020B0604020202020204" pitchFamily="34" charset="0"/>
              </a:rPr>
              <a:t> formal proof </a:t>
            </a:r>
            <a:r>
              <a:rPr lang="zh-CN" altLang="en-US" sz="2000" dirty="0">
                <a:latin typeface="Arial" panose="020B0604020202020204" pitchFamily="34" charset="0"/>
                <a:ea typeface="微软雅黑" panose="020B0503020204020204" charset="-122"/>
                <a:cs typeface="+mn-ea"/>
                <a:sym typeface="Arial" panose="020B0604020202020204" pitchFamily="34" charset="0"/>
              </a:rPr>
              <a:t>时，现有</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 </a:t>
            </a:r>
            <a:r>
              <a:rPr lang="zh-CN" altLang="en-US" sz="2000" dirty="0">
                <a:latin typeface="Arial" panose="020B0604020202020204" pitchFamily="34" charset="0"/>
                <a:ea typeface="微软雅黑" panose="020B0503020204020204" charset="-122"/>
                <a:cs typeface="+mn-ea"/>
                <a:sym typeface="Arial" panose="020B0604020202020204" pitchFamily="34" charset="0"/>
              </a:rPr>
              <a:t>的能力太弱，一次生成的准确率太低，我们决定调整原有的方案，通过参考</a:t>
            </a:r>
            <a:r>
              <a:rPr lang="en-US" altLang="zh-CN" sz="2000" dirty="0">
                <a:latin typeface="Arial" panose="020B0604020202020204" pitchFamily="34" charset="0"/>
                <a:ea typeface="微软雅黑" panose="020B0503020204020204" charset="-122"/>
                <a:cs typeface="+mn-ea"/>
                <a:sym typeface="Arial" panose="020B0604020202020204" pitchFamily="34" charset="0"/>
              </a:rPr>
              <a:t> </a:t>
            </a:r>
            <a:r>
              <a:rPr lang="zh-CN" altLang="en-US" sz="2000" dirty="0">
                <a:latin typeface="Arial" panose="020B0604020202020204" pitchFamily="34" charset="0"/>
                <a:ea typeface="微软雅黑" panose="020B0503020204020204" charset="-122"/>
                <a:cs typeface="+mn-ea"/>
                <a:sym typeface="Arial" panose="020B0604020202020204" pitchFamily="34" charset="0"/>
              </a:rPr>
              <a:t>Don't Trust: Verify -- Grounding LLM Quantitative Reasoning with Autoformalization，让</a:t>
            </a:r>
            <a:r>
              <a:rPr lang="en-US" altLang="zh-CN" sz="2000" dirty="0">
                <a:latin typeface="Arial" panose="020B0604020202020204" pitchFamily="34" charset="0"/>
                <a:ea typeface="微软雅黑" panose="020B0503020204020204" charset="-122"/>
                <a:cs typeface="+mn-ea"/>
                <a:sym typeface="Arial" panose="020B0604020202020204" pitchFamily="34" charset="0"/>
              </a:rPr>
              <a:t> LLM </a:t>
            </a:r>
            <a:r>
              <a:rPr lang="zh-CN" altLang="en-US" sz="2000" dirty="0">
                <a:latin typeface="Arial" panose="020B0604020202020204" pitchFamily="34" charset="0"/>
                <a:ea typeface="微软雅黑" panose="020B0503020204020204" charset="-122"/>
                <a:cs typeface="+mn-ea"/>
                <a:sym typeface="Arial" panose="020B0604020202020204" pitchFamily="34" charset="0"/>
              </a:rPr>
              <a:t>一次性生成</a:t>
            </a:r>
            <a:r>
              <a:rPr lang="en-US" altLang="zh-CN" sz="2000" dirty="0">
                <a:latin typeface="Arial" panose="020B0604020202020204" pitchFamily="34" charset="0"/>
                <a:ea typeface="微软雅黑" panose="020B0503020204020204" charset="-122"/>
                <a:cs typeface="+mn-ea"/>
                <a:sym typeface="Arial" panose="020B0604020202020204" pitchFamily="34" charset="0"/>
              </a:rPr>
              <a:t> 10 </a:t>
            </a:r>
            <a:r>
              <a:rPr lang="zh-CN" altLang="en-US" sz="2000" dirty="0">
                <a:latin typeface="Arial" panose="020B0604020202020204" pitchFamily="34" charset="0"/>
                <a:ea typeface="微软雅黑" panose="020B0503020204020204" charset="-122"/>
                <a:cs typeface="+mn-ea"/>
                <a:sym typeface="Arial" panose="020B0604020202020204" pitchFamily="34" charset="0"/>
              </a:rPr>
              <a:t>个</a:t>
            </a:r>
            <a:r>
              <a:rPr lang="en-US" altLang="zh-CN" sz="2000" dirty="0">
                <a:latin typeface="Arial" panose="020B0604020202020204" pitchFamily="34" charset="0"/>
                <a:ea typeface="微软雅黑" panose="020B0503020204020204" charset="-122"/>
                <a:cs typeface="+mn-ea"/>
                <a:sym typeface="Arial" panose="020B0604020202020204" pitchFamily="34" charset="0"/>
              </a:rPr>
              <a:t> formal proof</a:t>
            </a:r>
            <a:r>
              <a:rPr lang="zh-CN" altLang="en-US" sz="2000" dirty="0">
                <a:latin typeface="Arial" panose="020B0604020202020204" pitchFamily="34" charset="0"/>
                <a:ea typeface="微软雅黑" panose="020B0503020204020204" charset="-122"/>
                <a:cs typeface="+mn-ea"/>
                <a:sym typeface="Arial" panose="020B0604020202020204" pitchFamily="34" charset="0"/>
              </a:rPr>
              <a:t>，只要有一次通过验证就算验证正确。通过论文里的结论，这样的做法依旧能够保证结果的严谨性。</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如果不用到形式验证，现在的方法在</a:t>
            </a:r>
            <a:r>
              <a:rPr lang="en-US" altLang="zh-CN" sz="2000" dirty="0">
                <a:latin typeface="Arial" panose="020B0604020202020204" pitchFamily="34" charset="0"/>
                <a:ea typeface="微软雅黑" panose="020B0503020204020204" charset="-122"/>
                <a:cs typeface="+mn-ea"/>
                <a:sym typeface="Arial" panose="020B0604020202020204" pitchFamily="34" charset="0"/>
              </a:rPr>
              <a:t> GSM8K</a:t>
            </a:r>
            <a:r>
              <a:rPr lang="zh-CN" altLang="en-US" sz="2000" dirty="0">
                <a:latin typeface="Arial" panose="020B0604020202020204" pitchFamily="34" charset="0"/>
                <a:ea typeface="微软雅黑" panose="020B0503020204020204" charset="-122"/>
                <a:cs typeface="+mn-ea"/>
                <a:sym typeface="Arial" panose="020B0604020202020204" pitchFamily="34" charset="0"/>
              </a:rPr>
              <a:t>、</a:t>
            </a:r>
            <a:r>
              <a:rPr lang="en-US" altLang="zh-CN" sz="2000" dirty="0">
                <a:latin typeface="Arial" panose="020B0604020202020204" pitchFamily="34" charset="0"/>
                <a:ea typeface="微软雅黑" panose="020B0503020204020204" charset="-122"/>
                <a:cs typeface="+mn-ea"/>
                <a:sym typeface="Arial" panose="020B0604020202020204" pitchFamily="34" charset="0"/>
              </a:rPr>
              <a:t>MATH </a:t>
            </a:r>
            <a:r>
              <a:rPr lang="zh-CN" altLang="en-US" sz="2000" dirty="0">
                <a:latin typeface="Arial" panose="020B0604020202020204" pitchFamily="34" charset="0"/>
                <a:ea typeface="微软雅黑" panose="020B0503020204020204" charset="-122"/>
                <a:cs typeface="+mn-ea"/>
                <a:sym typeface="Arial" panose="020B0604020202020204" pitchFamily="34" charset="0"/>
              </a:rPr>
              <a:t>数据集上也已经有了很大的提升，所以实验总体还是比较顺利，已经写了论文初稿。</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后期的修改方向：复现论文的方法，完善实验。然后修改论文初稿，主要在以下几个方面进行修改：</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1. </a:t>
            </a:r>
            <a:r>
              <a:rPr lang="zh-CN" altLang="en-US" sz="2000" dirty="0">
                <a:sym typeface="+mn-ea"/>
              </a:rPr>
              <a:t>增加具体的例子或图示，以帮助非熟悉</a:t>
            </a:r>
            <a:r>
              <a:rPr lang="en-US" altLang="zh-CN" sz="2000" dirty="0">
                <a:sym typeface="+mn-ea"/>
              </a:rPr>
              <a:t> LLM </a:t>
            </a:r>
            <a:r>
              <a:rPr lang="zh-CN" altLang="en-US" sz="2000" dirty="0">
                <a:sym typeface="+mn-ea"/>
              </a:rPr>
              <a:t>领域的读者理解。</a:t>
            </a:r>
            <a:endParaRPr lang="zh-CN" altLang="en-US" sz="2000" dirty="0">
              <a:sym typeface="+mn-ea"/>
            </a:endParaRPr>
          </a:p>
          <a:p>
            <a:pPr algn="l"/>
            <a:endParaRPr lang="zh-CN" altLang="en-US" sz="2000" dirty="0">
              <a:sym typeface="+mn-ea"/>
            </a:endParaRPr>
          </a:p>
          <a:p>
            <a:pPr algn="l"/>
            <a:r>
              <a:rPr lang="en-US" altLang="zh-CN" sz="2000" dirty="0">
                <a:sym typeface="+mn-ea"/>
              </a:rPr>
              <a:t>2. </a:t>
            </a:r>
            <a:r>
              <a:rPr lang="zh-CN" altLang="en-US" sz="2000" dirty="0">
                <a:sym typeface="+mn-ea"/>
              </a:rPr>
              <a:t>改善一些用词，使用词更正式，更准确清晰。减少冗长的表示。</a:t>
            </a:r>
            <a:endParaRPr lang="zh-CN" altLang="en-US" sz="2000" dirty="0">
              <a:sym typeface="+mn-ea"/>
            </a:endParaRPr>
          </a:p>
          <a:p>
            <a:pPr algn="l"/>
            <a:endParaRPr lang="zh-CN" altLang="en-US" sz="2000" dirty="0">
              <a:latin typeface="Times New Roman" panose="02020603050405020304" pitchFamily="18" charset="0"/>
              <a:ea typeface="微软雅黑" panose="020B0503020204020204" charset="-122"/>
              <a:sym typeface="+mn-ea"/>
            </a:endParaRPr>
          </a:p>
          <a:p>
            <a:pPr algn="l"/>
            <a:r>
              <a:rPr lang="en-US" altLang="zh-CN" sz="2000" dirty="0">
                <a:sym typeface="+mn-ea"/>
              </a:rPr>
              <a:t>3. </a:t>
            </a:r>
            <a:r>
              <a:rPr lang="zh-CN" altLang="en-US" sz="2000" dirty="0">
                <a:sym typeface="+mn-ea"/>
              </a:rPr>
              <a:t>检查对实验结果的解释是否和观察到的实验数据符合，有无遗漏的细节。</a:t>
            </a:r>
            <a:endParaRPr lang="en-US" altLang="zh-CN" sz="2000" dirty="0">
              <a:latin typeface="Times New Roman" panose="02020603050405020304" pitchFamily="18" charset="0"/>
              <a:ea typeface="微软雅黑" panose="020B0503020204020204" charset="-122"/>
              <a:sym typeface="Arial" panose="020B0604020202020204" pitchFamily="34" charset="0"/>
            </a:endParaRPr>
          </a:p>
          <a:p>
            <a:pPr algn="l"/>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508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4944110"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rPr>
              <a:t>研究项目介绍</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2" name="矩形 71"/>
          <p:cNvSpPr/>
          <p:nvPr/>
        </p:nvSpPr>
        <p:spPr>
          <a:xfrm>
            <a:off x="1514931" y="3910893"/>
            <a:ext cx="5065277" cy="52197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Research Introduction</a:t>
            </a:r>
            <a:endPar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545157" y="4956272"/>
            <a:ext cx="3129280" cy="829945"/>
          </a:xfrm>
          <a:prstGeom prst="rect">
            <a:avLst/>
          </a:prstGeom>
          <a:noFill/>
        </p:spPr>
        <p:txBody>
          <a:bodyPr wrap="none" rtlCol="0">
            <a:spAutoFit/>
          </a:bodyPr>
          <a:lstStyle/>
          <a:p>
            <a:r>
              <a:rPr lang="zh-CN" altLang="en-US" sz="2400" b="1" dirty="0">
                <a:latin typeface="Arial" panose="020B0604020202020204" pitchFamily="34" charset="0"/>
                <a:ea typeface="微软雅黑" panose="020B0503020204020204" charset="-122"/>
                <a:cs typeface="+mn-ea"/>
                <a:sym typeface="Arial" panose="020B0604020202020204" pitchFamily="34" charset="0"/>
              </a:rPr>
              <a:t>汇报人：</a:t>
            </a:r>
            <a:r>
              <a:rPr lang="en-US" altLang="zh-CN" sz="2400" b="1" dirty="0">
                <a:latin typeface="Arial" panose="020B0604020202020204" pitchFamily="34" charset="0"/>
                <a:ea typeface="微软雅黑" panose="020B0503020204020204" charset="-122"/>
                <a:cs typeface="+mn-ea"/>
                <a:sym typeface="Arial" panose="020B0604020202020204" pitchFamily="34" charset="0"/>
              </a:rPr>
              <a:t>XXX</a:t>
            </a:r>
            <a:endParaRPr lang="en-US" altLang="zh-CN" sz="2400" b="1" dirty="0">
              <a:latin typeface="Arial" panose="020B0604020202020204" pitchFamily="34" charset="0"/>
              <a:ea typeface="微软雅黑" panose="020B0503020204020204" charset="-122"/>
              <a:cs typeface="+mn-ea"/>
              <a:sym typeface="Arial" panose="020B0604020202020204" pitchFamily="34" charset="0"/>
            </a:endParaRPr>
          </a:p>
          <a:p>
            <a:r>
              <a:rPr lang="zh-CN" altLang="en-US" sz="2400" b="1" dirty="0">
                <a:latin typeface="Arial" panose="020B0604020202020204" pitchFamily="34" charset="0"/>
                <a:ea typeface="微软雅黑" panose="020B0503020204020204" charset="-122"/>
                <a:cs typeface="+mn-ea"/>
                <a:sym typeface="Arial" panose="020B0604020202020204" pitchFamily="34" charset="0"/>
              </a:rPr>
              <a:t>学号：</a:t>
            </a:r>
            <a:r>
              <a:rPr lang="en-US" altLang="zh-CN" sz="2400" b="1" dirty="0">
                <a:latin typeface="Arial" panose="020B0604020202020204" pitchFamily="34" charset="0"/>
                <a:ea typeface="微软雅黑" panose="020B0503020204020204" charset="-122"/>
                <a:cs typeface="+mn-ea"/>
                <a:sym typeface="Arial" panose="020B0604020202020204" pitchFamily="34" charset="0"/>
              </a:rPr>
              <a:t>XXXXXXXXXX</a:t>
            </a:r>
            <a:endParaRPr lang="zh-CN" altLang="en-US" sz="2400" b="1"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755" y="300355"/>
            <a:ext cx="6443980" cy="460375"/>
          </a:xfrm>
          <a:prstGeom prst="rect">
            <a:avLst/>
          </a:prstGeom>
          <a:noFill/>
        </p:spPr>
        <p:txBody>
          <a:bodyPr wrap="square" rtlCol="0">
            <a:spAutoFit/>
          </a:bodyPr>
          <a:lstStyle/>
          <a:p>
            <a:r>
              <a:rPr lang="zh-CN" altLang="en-US" sz="2400" b="1" dirty="0">
                <a:solidFill>
                  <a:schemeClr val="accent1"/>
                </a:solidFill>
                <a:latin typeface="+mj-ea"/>
                <a:ea typeface="+mj-ea"/>
              </a:rPr>
              <a:t>课程收获</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4" name="文本框 3"/>
          <p:cNvSpPr txBox="1"/>
          <p:nvPr/>
        </p:nvSpPr>
        <p:spPr>
          <a:xfrm>
            <a:off x="2013585" y="1841500"/>
            <a:ext cx="8164195" cy="4343400"/>
          </a:xfrm>
          <a:prstGeom prst="rect">
            <a:avLst/>
          </a:prstGeom>
          <a:noFill/>
        </p:spPr>
        <p:txBody>
          <a:bodyPr wrap="square" rtlCol="0">
            <a:noAutofit/>
          </a:bodyPr>
          <a:lstStyle/>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在本学期学习本课程的同时，我也参与了第一个算比较完整的科研项目，增长了不少科研方面阅读文献和设计实验、撰写论文的经验。</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本课程的学习同时帮助我在项目后期撰写论文时规避了一些常见的错误，有意识地遵循一些写作规范，从而也间接减少了指导师兄审阅修改的工作量。</a:t>
            </a:r>
            <a:r>
              <a:rPr lang="en-US" altLang="zh-CN" sz="2000" dirty="0">
                <a:latin typeface="Arial" panose="020B0604020202020204" pitchFamily="34" charset="0"/>
                <a:ea typeface="微软雅黑" panose="020B050302020402020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4930" y="2961840"/>
            <a:ext cx="6379109"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54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论文写作课程汇报</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633220" y="4840605"/>
            <a:ext cx="3675380" cy="82994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charset="-122"/>
                <a:cs typeface="+mn-ea"/>
                <a:sym typeface="Arial" panose="020B0604020202020204" pitchFamily="34" charset="0"/>
              </a:rPr>
              <a:t>汇报人：</a:t>
            </a:r>
            <a:r>
              <a:rPr lang="en-US" altLang="zh-CN" sz="2400" b="1" dirty="0">
                <a:latin typeface="Arial" panose="020B0604020202020204" pitchFamily="34" charset="0"/>
                <a:ea typeface="微软雅黑" panose="020B0503020204020204" charset="-122"/>
                <a:cs typeface="+mn-ea"/>
                <a:sym typeface="Arial" panose="020B0604020202020204" pitchFamily="34" charset="0"/>
              </a:rPr>
              <a:t>XXX</a:t>
            </a:r>
            <a:endParaRPr lang="en-US" altLang="zh-CN" sz="2400" b="1" dirty="0">
              <a:latin typeface="Arial" panose="020B0604020202020204" pitchFamily="34" charset="0"/>
              <a:ea typeface="微软雅黑" panose="020B0503020204020204" charset="-122"/>
              <a:cs typeface="+mn-ea"/>
              <a:sym typeface="Arial" panose="020B0604020202020204" pitchFamily="34" charset="0"/>
            </a:endParaRPr>
          </a:p>
          <a:p>
            <a:r>
              <a:rPr lang="zh-CN" altLang="en-US" sz="2400" b="1" dirty="0">
                <a:latin typeface="Arial" panose="020B0604020202020204" pitchFamily="34" charset="0"/>
                <a:ea typeface="微软雅黑" panose="020B0503020204020204" charset="-122"/>
                <a:cs typeface="+mn-ea"/>
                <a:sym typeface="Arial" panose="020B0604020202020204" pitchFamily="34" charset="0"/>
              </a:rPr>
              <a:t>学号：</a:t>
            </a:r>
            <a:r>
              <a:rPr lang="en-US" altLang="zh-CN" sz="2400" b="1" dirty="0">
                <a:latin typeface="Arial" panose="020B0604020202020204" pitchFamily="34" charset="0"/>
                <a:ea typeface="微软雅黑" panose="020B0503020204020204" charset="-122"/>
                <a:cs typeface="+mn-ea"/>
                <a:sym typeface="Arial" panose="020B0604020202020204" pitchFamily="34" charset="0"/>
              </a:rPr>
              <a:t>XXXXXXXXXX</a:t>
            </a:r>
            <a:endParaRPr lang="zh-CN" altLang="en-US" sz="2400" b="1"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研究背景：区块链资产安全</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5" name="文本框 4"/>
          <p:cNvSpPr txBox="1"/>
          <p:nvPr/>
        </p:nvSpPr>
        <p:spPr>
          <a:xfrm>
            <a:off x="1233182" y="1467479"/>
            <a:ext cx="8959441" cy="2246769"/>
          </a:xfrm>
          <a:prstGeom prst="rect">
            <a:avLst/>
          </a:prstGeom>
          <a:noFill/>
        </p:spPr>
        <p:txBody>
          <a:bodyPr wrap="square">
            <a:spAutoFit/>
          </a:bodyPr>
          <a:lstStyle/>
          <a:p>
            <a:r>
              <a:rPr lang="zh-CN" altLang="en-US" sz="2000" b="0" i="0" dirty="0">
                <a:solidFill>
                  <a:srgbClr val="000000"/>
                </a:solidFill>
                <a:effectLst/>
                <a:highlight>
                  <a:srgbClr val="FFFFFF"/>
                </a:highlight>
                <a:latin typeface="PingFang"/>
              </a:rPr>
              <a:t>区块链作为价值互联网，每天大量的资产和信息在区块链网站中传播，而且区块链网络的去中心化、弱监管化，让其成为钓鱼攻击的重灾区。</a:t>
            </a:r>
            <a:endParaRPr lang="en-US" altLang="zh-CN" sz="2000" b="0" i="0" dirty="0">
              <a:solidFill>
                <a:srgbClr val="000000"/>
              </a:solidFill>
              <a:effectLst/>
              <a:highlight>
                <a:srgbClr val="FFFFFF"/>
              </a:highlight>
              <a:latin typeface="PingFang"/>
            </a:endParaRPr>
          </a:p>
          <a:p>
            <a:r>
              <a:rPr lang="zh-CN" altLang="en-US" sz="2000" b="0" i="0" dirty="0">
                <a:solidFill>
                  <a:srgbClr val="000000"/>
                </a:solidFill>
                <a:effectLst/>
                <a:highlight>
                  <a:srgbClr val="FFFFFF"/>
                </a:highlight>
                <a:latin typeface="PingFang"/>
              </a:rPr>
              <a:t>链上交互具有高昂的学习成本，并且一旦犯错，无法撤回。</a:t>
            </a:r>
            <a:r>
              <a:rPr lang="en-US" altLang="zh-CN" sz="2000" b="0" i="0" dirty="0">
                <a:solidFill>
                  <a:srgbClr val="000000"/>
                </a:solidFill>
                <a:effectLst/>
                <a:highlight>
                  <a:srgbClr val="FFFFFF"/>
                </a:highlight>
                <a:latin typeface="PingFang"/>
              </a:rPr>
              <a:t>2024 </a:t>
            </a:r>
            <a:r>
              <a:rPr lang="zh-CN" altLang="en-US" sz="2000" b="0" i="0" dirty="0">
                <a:solidFill>
                  <a:srgbClr val="000000"/>
                </a:solidFill>
                <a:effectLst/>
                <a:highlight>
                  <a:srgbClr val="FFFFFF"/>
                </a:highlight>
                <a:latin typeface="PingFang"/>
              </a:rPr>
              <a:t>年 </a:t>
            </a:r>
            <a:r>
              <a:rPr lang="en-US" altLang="zh-CN" sz="2000" b="0" i="0" dirty="0">
                <a:solidFill>
                  <a:srgbClr val="000000"/>
                </a:solidFill>
                <a:effectLst/>
                <a:highlight>
                  <a:srgbClr val="FFFFFF"/>
                </a:highlight>
                <a:latin typeface="PingFang"/>
              </a:rPr>
              <a:t>1 </a:t>
            </a:r>
            <a:r>
              <a:rPr lang="zh-CN" altLang="en-US" sz="2000" b="0" i="0" dirty="0">
                <a:solidFill>
                  <a:srgbClr val="000000"/>
                </a:solidFill>
                <a:effectLst/>
                <a:highlight>
                  <a:srgbClr val="FFFFFF"/>
                </a:highlight>
                <a:latin typeface="PingFang"/>
              </a:rPr>
              <a:t>月 </a:t>
            </a:r>
            <a:r>
              <a:rPr lang="en-US" altLang="zh-CN" sz="2000" b="0" i="0" dirty="0">
                <a:solidFill>
                  <a:srgbClr val="000000"/>
                </a:solidFill>
                <a:effectLst/>
                <a:highlight>
                  <a:srgbClr val="FFFFFF"/>
                </a:highlight>
                <a:latin typeface="PingFang"/>
              </a:rPr>
              <a:t>22 </a:t>
            </a:r>
            <a:r>
              <a:rPr lang="zh-CN" altLang="en-US" sz="2000" b="0" i="0" dirty="0">
                <a:solidFill>
                  <a:srgbClr val="000000"/>
                </a:solidFill>
                <a:effectLst/>
                <a:highlight>
                  <a:srgbClr val="FFFFFF"/>
                </a:highlight>
                <a:latin typeface="PingFang"/>
              </a:rPr>
              <a:t>日，某加密货币用户遭遇钓鱼攻击，签署了带有错误参数的 </a:t>
            </a:r>
            <a:r>
              <a:rPr lang="en-US" altLang="zh-CN" sz="2000" b="0" i="0" dirty="0">
                <a:solidFill>
                  <a:srgbClr val="000000"/>
                </a:solidFill>
                <a:effectLst/>
                <a:highlight>
                  <a:srgbClr val="FFFFFF"/>
                </a:highlight>
                <a:latin typeface="PingFang"/>
              </a:rPr>
              <a:t>Permit </a:t>
            </a:r>
            <a:r>
              <a:rPr lang="zh-CN" altLang="en-US" sz="2000" b="0" i="0" dirty="0">
                <a:solidFill>
                  <a:srgbClr val="000000"/>
                </a:solidFill>
                <a:effectLst/>
                <a:highlight>
                  <a:srgbClr val="FFFFFF"/>
                </a:highlight>
                <a:latin typeface="PingFang"/>
              </a:rPr>
              <a:t>签名。黑客在获取了签名后，利用签名授权的钱包地址从用户账上提走了价值 </a:t>
            </a:r>
            <a:r>
              <a:rPr lang="en-US" altLang="zh-CN" sz="2000" b="0" i="0" dirty="0">
                <a:solidFill>
                  <a:srgbClr val="000000"/>
                </a:solidFill>
                <a:effectLst/>
                <a:highlight>
                  <a:srgbClr val="FFFFFF"/>
                </a:highlight>
                <a:latin typeface="PingFang"/>
              </a:rPr>
              <a:t>420 </a:t>
            </a:r>
            <a:r>
              <a:rPr lang="zh-CN" altLang="en-US" sz="2000" b="0" i="0" dirty="0">
                <a:solidFill>
                  <a:srgbClr val="000000"/>
                </a:solidFill>
                <a:effectLst/>
                <a:highlight>
                  <a:srgbClr val="FFFFFF"/>
                </a:highlight>
                <a:latin typeface="PingFang"/>
              </a:rPr>
              <a:t>万美元的代币。</a:t>
            </a:r>
            <a:endParaRPr lang="en-US" altLang="zh-CN" sz="2000" b="0" i="0" dirty="0">
              <a:solidFill>
                <a:srgbClr val="000000"/>
              </a:solidFill>
              <a:effectLst/>
              <a:highlight>
                <a:srgbClr val="FFFFFF"/>
              </a:highlight>
              <a:latin typeface="PingFang"/>
            </a:endParaRPr>
          </a:p>
          <a:p>
            <a:r>
              <a:rPr lang="zh-CN" altLang="en-US" sz="2000" dirty="0">
                <a:solidFill>
                  <a:srgbClr val="000000"/>
                </a:solidFill>
                <a:highlight>
                  <a:srgbClr val="FFFFFF"/>
                </a:highlight>
                <a:latin typeface="PingFang"/>
              </a:rPr>
              <a:t>因此，本次研究聚焦区块链钓鱼</a:t>
            </a:r>
            <a:r>
              <a:rPr lang="en-US" altLang="zh-CN" sz="2000" dirty="0">
                <a:solidFill>
                  <a:srgbClr val="000000"/>
                </a:solidFill>
                <a:highlight>
                  <a:srgbClr val="FFFFFF"/>
                </a:highlight>
                <a:latin typeface="PingFang"/>
              </a:rPr>
              <a:t>Fishing</a:t>
            </a:r>
            <a:r>
              <a:rPr lang="zh-CN" altLang="en-US" sz="2000" dirty="0">
                <a:solidFill>
                  <a:srgbClr val="000000"/>
                </a:solidFill>
                <a:highlight>
                  <a:srgbClr val="FFFFFF"/>
                </a:highlight>
                <a:latin typeface="PingFang"/>
              </a:rPr>
              <a:t>的安全防护。</a:t>
            </a:r>
            <a:endParaRPr lang="zh-CN" altLang="en-US" sz="2000" dirty="0"/>
          </a:p>
        </p:txBody>
      </p:sp>
      <p:pic>
        <p:nvPicPr>
          <p:cNvPr id="3" name="图片 2"/>
          <p:cNvPicPr>
            <a:picLocks noChangeAspect="1"/>
          </p:cNvPicPr>
          <p:nvPr/>
        </p:nvPicPr>
        <p:blipFill>
          <a:blip r:embed="rId2"/>
          <a:stretch>
            <a:fillRect/>
          </a:stretch>
        </p:blipFill>
        <p:spPr>
          <a:xfrm>
            <a:off x="2416283" y="3813791"/>
            <a:ext cx="2887199" cy="2443015"/>
          </a:xfrm>
          <a:prstGeom prst="rect">
            <a:avLst/>
          </a:prstGeom>
        </p:spPr>
      </p:pic>
      <p:pic>
        <p:nvPicPr>
          <p:cNvPr id="4" name="图片 3"/>
          <p:cNvPicPr>
            <a:picLocks noChangeAspect="1"/>
          </p:cNvPicPr>
          <p:nvPr/>
        </p:nvPicPr>
        <p:blipFill>
          <a:blip r:embed="rId3"/>
          <a:stretch>
            <a:fillRect/>
          </a:stretch>
        </p:blipFill>
        <p:spPr>
          <a:xfrm>
            <a:off x="5973908" y="3813790"/>
            <a:ext cx="2916150" cy="2443015"/>
          </a:xfrm>
          <a:prstGeom prst="rect">
            <a:avLst/>
          </a:prstGeom>
        </p:spPr>
      </p:pic>
      <p:sp>
        <p:nvSpPr>
          <p:cNvPr id="6" name="文本框 5"/>
          <p:cNvSpPr txBox="1"/>
          <p:nvPr/>
        </p:nvSpPr>
        <p:spPr>
          <a:xfrm>
            <a:off x="4446165" y="6356350"/>
            <a:ext cx="2340529" cy="369332"/>
          </a:xfrm>
          <a:prstGeom prst="rect">
            <a:avLst/>
          </a:prstGeom>
          <a:noFill/>
        </p:spPr>
        <p:txBody>
          <a:bodyPr wrap="square" rtlCol="0">
            <a:spAutoFit/>
          </a:bodyPr>
          <a:lstStyle/>
          <a:p>
            <a:pPr algn="ctr"/>
            <a:r>
              <a:rPr lang="en-US" altLang="zh-CN" dirty="0">
                <a:latin typeface="Arial" panose="020B0604020202020204" pitchFamily="34" charset="0"/>
                <a:ea typeface="微软雅黑" panose="020B0503020204020204" charset="-122"/>
                <a:cs typeface="+mn-ea"/>
                <a:sym typeface="Arial" panose="020B0604020202020204" pitchFamily="34" charset="0"/>
              </a:rPr>
              <a:t>Fishing </a:t>
            </a:r>
            <a:r>
              <a:rPr lang="zh-CN" altLang="en-US" dirty="0">
                <a:latin typeface="Arial" panose="020B0604020202020204" pitchFamily="34" charset="0"/>
                <a:ea typeface="微软雅黑" panose="020B0503020204020204" charset="-122"/>
                <a:cs typeface="+mn-ea"/>
                <a:sym typeface="Arial" panose="020B0604020202020204" pitchFamily="34" charset="0"/>
              </a:rPr>
              <a:t>示意图</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论文构思：已完成内容</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3" name="文本框 2"/>
          <p:cNvSpPr txBox="1"/>
          <p:nvPr/>
        </p:nvSpPr>
        <p:spPr>
          <a:xfrm>
            <a:off x="1531107" y="1029274"/>
            <a:ext cx="8493738" cy="5900566"/>
          </a:xfrm>
          <a:prstGeom prst="rect">
            <a:avLst/>
          </a:prstGeom>
          <a:noFill/>
        </p:spPr>
        <p:txBody>
          <a:bodyPr wrap="square" rtlCol="0" anchor="t">
            <a:noAutofit/>
          </a:bodyPr>
          <a:lstStyle/>
          <a:p>
            <a:pPr algn="l"/>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dirty="0">
                <a:latin typeface="Arial" panose="020B0604020202020204" pitchFamily="34" charset="0"/>
                <a:ea typeface="微软雅黑" panose="020B0503020204020204" charset="-122"/>
                <a:cs typeface="+mn-ea"/>
                <a:sym typeface="Arial" panose="020B0604020202020204" pitchFamily="34" charset="0"/>
              </a:rPr>
              <a:t>研究背景：</a:t>
            </a:r>
            <a:endParaRPr lang="en-US" altLang="zh-CN"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区块链公链作为价值互联网，每天数以亿计的数字资产在区块链网络中流通，区块链调用造成多起巨额损失。</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algn="l"/>
            <a:endParaRPr lang="en-US" altLang="zh-CN"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dirty="0">
                <a:latin typeface="Arial" panose="020B0604020202020204" pitchFamily="34" charset="0"/>
                <a:ea typeface="微软雅黑" panose="020B0503020204020204" charset="-122"/>
                <a:cs typeface="+mn-ea"/>
                <a:sym typeface="Arial" panose="020B0604020202020204" pitchFamily="34" charset="0"/>
              </a:rPr>
              <a:t>研究目标：</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研究并分析目前市面中常见的</a:t>
            </a:r>
            <a:r>
              <a:rPr lang="en-US" altLang="zh-CN" dirty="0">
                <a:latin typeface="Arial" panose="020B0604020202020204" pitchFamily="34" charset="0"/>
                <a:ea typeface="微软雅黑" panose="020B0503020204020204" charset="-122"/>
                <a:cs typeface="+mn-ea"/>
                <a:sym typeface="Arial" panose="020B0604020202020204" pitchFamily="34" charset="0"/>
              </a:rPr>
              <a:t>Phishing</a:t>
            </a:r>
            <a:r>
              <a:rPr lang="zh-CN" altLang="en-US" dirty="0">
                <a:latin typeface="Arial" panose="020B0604020202020204" pitchFamily="34" charset="0"/>
                <a:ea typeface="微软雅黑" panose="020B0503020204020204" charset="-122"/>
                <a:cs typeface="+mn-ea"/>
                <a:sym typeface="Arial" panose="020B0604020202020204" pitchFamily="34" charset="0"/>
              </a:rPr>
              <a:t>的手段；</a:t>
            </a:r>
            <a:endParaRPr lang="en-US" altLang="zh-CN"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针对</a:t>
            </a:r>
            <a:r>
              <a:rPr lang="en-US" altLang="zh-CN" dirty="0">
                <a:latin typeface="Arial" panose="020B0604020202020204" pitchFamily="34" charset="0"/>
                <a:ea typeface="微软雅黑" panose="020B0503020204020204" charset="-122"/>
                <a:cs typeface="+mn-ea"/>
                <a:sym typeface="Arial" panose="020B0604020202020204" pitchFamily="34" charset="0"/>
              </a:rPr>
              <a:t>Phishing</a:t>
            </a:r>
            <a:r>
              <a:rPr lang="zh-CN" altLang="en-US" dirty="0">
                <a:latin typeface="Arial" panose="020B0604020202020204" pitchFamily="34" charset="0"/>
                <a:ea typeface="微软雅黑" panose="020B0503020204020204" charset="-122"/>
                <a:cs typeface="+mn-ea"/>
                <a:sym typeface="Arial" panose="020B0604020202020204" pitchFamily="34" charset="0"/>
              </a:rPr>
              <a:t>的防范手段；</a:t>
            </a:r>
            <a:endParaRPr lang="en-US" altLang="zh-CN"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dirty="0">
                <a:latin typeface="Arial" panose="020B0604020202020204" pitchFamily="34" charset="0"/>
                <a:ea typeface="微软雅黑" panose="020B0503020204020204" charset="-122"/>
                <a:cs typeface="+mn-ea"/>
                <a:sym typeface="Arial" panose="020B0604020202020204" pitchFamily="34" charset="0"/>
              </a:rPr>
              <a:t>提出一种</a:t>
            </a:r>
            <a:r>
              <a:rPr lang="en-US" altLang="zh-CN" dirty="0">
                <a:latin typeface="Arial" panose="020B0604020202020204" pitchFamily="34" charset="0"/>
                <a:ea typeface="微软雅黑" panose="020B0503020204020204" charset="-122"/>
                <a:cs typeface="+mn-ea"/>
                <a:sym typeface="Arial" panose="020B0604020202020204" pitchFamily="34" charset="0"/>
              </a:rPr>
              <a:t>Phishing</a:t>
            </a:r>
            <a:r>
              <a:rPr lang="zh-CN" altLang="en-US" dirty="0">
                <a:latin typeface="Arial" panose="020B0604020202020204" pitchFamily="34" charset="0"/>
                <a:ea typeface="微软雅黑" panose="020B0503020204020204" charset="-122"/>
                <a:cs typeface="+mn-ea"/>
                <a:sym typeface="Arial" panose="020B0604020202020204" pitchFamily="34" charset="0"/>
              </a:rPr>
              <a:t>的防范手段或者设计一款防范工具；</a:t>
            </a: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algn="ctr"/>
            <a:endParaRPr lang="zh-CN" altLang="en-US"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dirty="0">
                <a:latin typeface="Arial" panose="020B0604020202020204" pitchFamily="34" charset="0"/>
                <a:ea typeface="微软雅黑" panose="020B0503020204020204" charset="-122"/>
                <a:cs typeface="+mn-ea"/>
                <a:sym typeface="Arial" panose="020B0604020202020204" pitchFamily="34" charset="0"/>
              </a:rPr>
              <a:t>Phishing</a:t>
            </a:r>
            <a:r>
              <a:rPr lang="zh-CN" altLang="en-US" dirty="0">
                <a:latin typeface="Arial" panose="020B0604020202020204" pitchFamily="34" charset="0"/>
                <a:ea typeface="微软雅黑" panose="020B0503020204020204" charset="-122"/>
                <a:cs typeface="+mn-ea"/>
                <a:sym typeface="Arial" panose="020B0604020202020204" pitchFamily="34" charset="0"/>
              </a:rPr>
              <a:t>的种类</a:t>
            </a:r>
            <a:endParaRPr lang="en-US" altLang="zh-CN" dirty="0">
              <a:latin typeface="Arial" panose="020B0604020202020204" pitchFamily="34" charset="0"/>
              <a:ea typeface="微软雅黑" panose="020B0503020204020204" charset="-122"/>
              <a:cs typeface="+mn-ea"/>
              <a:sym typeface="Arial" panose="020B0604020202020204" pitchFamily="34" charset="0"/>
            </a:endParaRPr>
          </a:p>
          <a:p>
            <a:r>
              <a:rPr lang="en-US" altLang="zh-CN" dirty="0">
                <a:solidFill>
                  <a:srgbClr val="000000"/>
                </a:solidFill>
                <a:latin typeface="Helvetica" pitchFamily="34" charset="0"/>
              </a:rPr>
              <a:t>Transfer Phishing</a:t>
            </a:r>
            <a:endParaRPr lang="en-US" altLang="zh-CN" dirty="0">
              <a:solidFill>
                <a:srgbClr val="000000"/>
              </a:solidFill>
              <a:latin typeface="Helvetica" pitchFamily="34" charset="0"/>
            </a:endParaRPr>
          </a:p>
          <a:p>
            <a:pPr marL="285750" indent="-285750">
              <a:buFont typeface="Arial" panose="020B0604020202020204" pitchFamily="34" charset="0"/>
              <a:buChar char="•"/>
            </a:pPr>
            <a:r>
              <a:rPr lang="en-US" altLang="zh-CN" dirty="0">
                <a:solidFill>
                  <a:srgbClr val="000000"/>
                </a:solidFill>
                <a:latin typeface="Helvetica" pitchFamily="34" charset="0"/>
              </a:rPr>
              <a:t>Directly transfer ETH</a:t>
            </a:r>
            <a:endParaRPr lang="en-US" altLang="zh-CN" dirty="0">
              <a:solidFill>
                <a:srgbClr val="000000"/>
              </a:solidFill>
              <a:latin typeface="Helvetica" pitchFamily="34" charset="0"/>
            </a:endParaRPr>
          </a:p>
          <a:p>
            <a:pPr marL="285750" indent="-285750">
              <a:buFont typeface="Arial" panose="020B0604020202020204" pitchFamily="34" charset="0"/>
              <a:buChar char="•"/>
            </a:pPr>
            <a:r>
              <a:rPr lang="en-US" altLang="zh-CN" dirty="0">
                <a:solidFill>
                  <a:srgbClr val="000000"/>
                </a:solidFill>
                <a:latin typeface="Helvetica" pitchFamily="34" charset="0"/>
              </a:rPr>
              <a:t>Invoke </a:t>
            </a:r>
            <a:r>
              <a:rPr lang="en-US" altLang="zh-CN" dirty="0" err="1">
                <a:solidFill>
                  <a:srgbClr val="000000"/>
                </a:solidFill>
                <a:latin typeface="Helvetica" pitchFamily="34" charset="0"/>
              </a:rPr>
              <a:t>TransferFrom</a:t>
            </a:r>
            <a:r>
              <a:rPr lang="en-US" altLang="zh-CN" dirty="0">
                <a:solidFill>
                  <a:srgbClr val="000000"/>
                </a:solidFill>
                <a:latin typeface="Helvetica" pitchFamily="34" charset="0"/>
              </a:rPr>
              <a:t> in the token contract</a:t>
            </a:r>
            <a:endParaRPr lang="en-US" altLang="zh-CN" dirty="0">
              <a:solidFill>
                <a:srgbClr val="000000"/>
              </a:solidFill>
              <a:latin typeface="Helvetica" pitchFamily="34" charset="0"/>
            </a:endParaRPr>
          </a:p>
          <a:p>
            <a:r>
              <a:rPr lang="en-US" altLang="zh-CN" dirty="0">
                <a:solidFill>
                  <a:srgbClr val="000000"/>
                </a:solidFill>
                <a:latin typeface="Helvetica" pitchFamily="34" charset="0"/>
              </a:rPr>
              <a:t>Approval Phishing</a:t>
            </a:r>
            <a:endParaRPr lang="en-US" altLang="zh-CN" dirty="0">
              <a:solidFill>
                <a:srgbClr val="000000"/>
              </a:solidFill>
              <a:latin typeface="Helvetica" pitchFamily="34" charset="0"/>
            </a:endParaRPr>
          </a:p>
          <a:p>
            <a:pPr marL="285750" indent="-285750">
              <a:buFont typeface="Arial" panose="020B0604020202020204" pitchFamily="34" charset="0"/>
              <a:buChar char="•"/>
            </a:pPr>
            <a:r>
              <a:rPr lang="en-US" altLang="zh-CN" dirty="0">
                <a:solidFill>
                  <a:srgbClr val="000000"/>
                </a:solidFill>
                <a:latin typeface="Helvetica" pitchFamily="34" charset="0"/>
              </a:rPr>
              <a:t>Authorize a phishing account to control tokens</a:t>
            </a:r>
            <a:endParaRPr lang="en-US" altLang="zh-CN" dirty="0">
              <a:solidFill>
                <a:srgbClr val="000000"/>
              </a:solidFill>
              <a:latin typeface="Helvetica" pitchFamily="34" charset="0"/>
            </a:endParaRPr>
          </a:p>
          <a:p>
            <a:r>
              <a:rPr lang="en-US" altLang="zh-CN" dirty="0">
                <a:solidFill>
                  <a:srgbClr val="000000"/>
                </a:solidFill>
                <a:latin typeface="Helvetica" pitchFamily="34" charset="0"/>
              </a:rPr>
              <a:t>Zero-dollar purchase Phishing</a:t>
            </a:r>
            <a:endParaRPr lang="en-US" altLang="zh-CN" dirty="0">
              <a:solidFill>
                <a:srgbClr val="000000"/>
              </a:solidFill>
              <a:latin typeface="Helvetica" pitchFamily="34" charset="0"/>
            </a:endParaRPr>
          </a:p>
          <a:p>
            <a:pPr marL="285750" indent="-285750">
              <a:buFont typeface="Arial" panose="020B0604020202020204" pitchFamily="34" charset="0"/>
              <a:buChar char="•"/>
            </a:pPr>
            <a:r>
              <a:rPr lang="en-US" altLang="zh-CN" dirty="0">
                <a:solidFill>
                  <a:srgbClr val="000000"/>
                </a:solidFill>
                <a:latin typeface="Helvetica" pitchFamily="34" charset="0"/>
              </a:rPr>
              <a:t>Sign an order that sells tokens at a low price</a:t>
            </a:r>
            <a:endParaRPr lang="zh-CN" altLang="en-US" dirty="0">
              <a:solidFill>
                <a:srgbClr val="000000"/>
              </a:solidFill>
              <a:latin typeface="Helvetica" pitchFamily="34" charset="0"/>
            </a:endParaRPr>
          </a:p>
          <a:p>
            <a:pPr marL="342900" indent="-342900" algn="l">
              <a:buFont typeface="Arial" panose="020B0604020202020204" pitchFamily="34" charset="0"/>
              <a:buChar char="•"/>
            </a:pPr>
            <a:endParaRPr lang="en-US" altLang="zh-CN"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论文构思：已完成内容</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3" name="文本框 2"/>
          <p:cNvSpPr txBox="1"/>
          <p:nvPr/>
        </p:nvSpPr>
        <p:spPr>
          <a:xfrm>
            <a:off x="1539496" y="762257"/>
            <a:ext cx="8493738" cy="4002690"/>
          </a:xfrm>
          <a:prstGeom prst="rect">
            <a:avLst/>
          </a:prstGeom>
          <a:noFill/>
        </p:spPr>
        <p:txBody>
          <a:bodyPr wrap="square" rtlCol="0" anchor="t">
            <a:noAutofit/>
          </a:bodyPr>
          <a:lstStyle/>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charset="-122"/>
                <a:cs typeface="+mn-ea"/>
                <a:sym typeface="Arial" panose="020B0604020202020204" pitchFamily="34" charset="0"/>
              </a:rPr>
              <a:t>Phishing</a:t>
            </a:r>
            <a:r>
              <a:rPr lang="zh-CN" altLang="en-US" sz="2000" dirty="0">
                <a:latin typeface="Arial" panose="020B0604020202020204" pitchFamily="34" charset="0"/>
                <a:ea typeface="微软雅黑" panose="020B0503020204020204" charset="-122"/>
                <a:cs typeface="+mn-ea"/>
                <a:sym typeface="Arial" panose="020B0604020202020204" pitchFamily="34" charset="0"/>
              </a:rPr>
              <a:t>的原理</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利用智能合约的执行原理与机制</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利用社会工程学攻击，多次渐进攻击</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黑客</a:t>
            </a:r>
            <a:r>
              <a:rPr lang="en-US" altLang="zh-CN" sz="2000" dirty="0">
                <a:latin typeface="Arial" panose="020B0604020202020204" pitchFamily="34" charset="0"/>
                <a:ea typeface="微软雅黑" panose="020B0503020204020204" charset="-122"/>
                <a:cs typeface="+mn-ea"/>
                <a:sym typeface="Arial" panose="020B0604020202020204" pitchFamily="34" charset="0"/>
              </a:rPr>
              <a:t>Phishing</a:t>
            </a:r>
            <a:r>
              <a:rPr lang="zh-CN" altLang="en-US" sz="2000" dirty="0">
                <a:latin typeface="Arial" panose="020B0604020202020204" pitchFamily="34" charset="0"/>
                <a:ea typeface="微软雅黑" panose="020B0503020204020204" charset="-122"/>
                <a:cs typeface="+mn-ea"/>
                <a:sym typeface="Arial" panose="020B0604020202020204" pitchFamily="34" charset="0"/>
              </a:rPr>
              <a:t>产业</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由于区块链时间的去中心化、弱监管性，钓鱼已成产业化</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论文构思：待完成内容</a:t>
            </a:r>
            <a:endParaRPr lang="zh-CN" altLang="en-US"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3" name="文本框 2"/>
          <p:cNvSpPr txBox="1"/>
          <p:nvPr/>
        </p:nvSpPr>
        <p:spPr>
          <a:xfrm>
            <a:off x="930684" y="1508864"/>
            <a:ext cx="5282382" cy="4481146"/>
          </a:xfrm>
          <a:prstGeom prst="rect">
            <a:avLst/>
          </a:prstGeom>
          <a:noFill/>
        </p:spPr>
        <p:txBody>
          <a:bodyPr wrap="square" rtlCol="0" anchor="t">
            <a:noAutofit/>
          </a:bodyPr>
          <a:lstStyle/>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最新工作总结</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总结该领域内最新的研究成果和进展，攻防双方对比分析；</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提出</a:t>
            </a:r>
            <a:r>
              <a:rPr lang="en-US" altLang="zh-CN" sz="2000" dirty="0">
                <a:latin typeface="Arial" panose="020B0604020202020204" pitchFamily="34" charset="0"/>
                <a:ea typeface="微软雅黑" panose="020B0503020204020204" charset="-122"/>
                <a:cs typeface="+mn-ea"/>
                <a:sym typeface="Arial" panose="020B0604020202020204" pitchFamily="34" charset="0"/>
              </a:rPr>
              <a:t>/</a:t>
            </a:r>
            <a:r>
              <a:rPr lang="zh-CN" altLang="en-US" sz="2000" dirty="0">
                <a:latin typeface="Arial" panose="020B0604020202020204" pitchFamily="34" charset="0"/>
                <a:ea typeface="微软雅黑" panose="020B0503020204020204" charset="-122"/>
                <a:cs typeface="+mn-ea"/>
                <a:sym typeface="Arial" panose="020B0604020202020204" pitchFamily="34" charset="0"/>
              </a:rPr>
              <a:t>设计一种工具</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基于目前</a:t>
            </a:r>
            <a:r>
              <a:rPr lang="en-US" altLang="zh-CN" sz="2000" dirty="0">
                <a:latin typeface="Arial" panose="020B0604020202020204" pitchFamily="34" charset="0"/>
                <a:ea typeface="微软雅黑" panose="020B0503020204020204" charset="-122"/>
                <a:cs typeface="+mn-ea"/>
                <a:sym typeface="Arial" panose="020B0604020202020204" pitchFamily="34" charset="0"/>
              </a:rPr>
              <a:t>Phishing</a:t>
            </a:r>
            <a:r>
              <a:rPr lang="zh-CN" altLang="en-US" sz="2000" dirty="0">
                <a:latin typeface="Arial" panose="020B0604020202020204" pitchFamily="34" charset="0"/>
                <a:ea typeface="微软雅黑" panose="020B0503020204020204" charset="-122"/>
                <a:cs typeface="+mn-ea"/>
                <a:sym typeface="Arial" panose="020B0604020202020204" pitchFamily="34" charset="0"/>
              </a:rPr>
              <a:t>手段提出一种防范策略</a:t>
            </a:r>
            <a:r>
              <a:rPr lang="en-US" altLang="zh-CN" sz="2000" dirty="0">
                <a:latin typeface="Arial" panose="020B0604020202020204" pitchFamily="34" charset="0"/>
                <a:ea typeface="微软雅黑" panose="020B0503020204020204" charset="-122"/>
                <a:cs typeface="+mn-ea"/>
                <a:sym typeface="Arial" panose="020B0604020202020204" pitchFamily="34" charset="0"/>
              </a:rPr>
              <a:t>\</a:t>
            </a:r>
            <a:r>
              <a:rPr lang="zh-CN" altLang="en-US" sz="2000" dirty="0">
                <a:latin typeface="Arial" panose="020B0604020202020204" pitchFamily="34" charset="0"/>
                <a:ea typeface="微软雅黑" panose="020B0503020204020204" charset="-122"/>
                <a:cs typeface="+mn-ea"/>
                <a:sym typeface="Arial" panose="020B0604020202020204" pitchFamily="34" charset="0"/>
              </a:rPr>
              <a:t>防范工具</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charset="-122"/>
                <a:cs typeface="+mn-ea"/>
                <a:sym typeface="Arial" panose="020B0604020202020204" pitchFamily="34" charset="0"/>
              </a:rPr>
              <a:t>实验部分</a:t>
            </a:r>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dirty="0">
                <a:latin typeface="Arial" panose="020B0604020202020204" pitchFamily="34" charset="0"/>
                <a:ea typeface="微软雅黑" panose="020B0503020204020204" charset="-122"/>
                <a:cs typeface="+mn-ea"/>
                <a:sym typeface="Arial" panose="020B0604020202020204" pitchFamily="34" charset="0"/>
              </a:rPr>
              <a:t>复现各种类型的</a:t>
            </a:r>
            <a:r>
              <a:rPr lang="en-US" altLang="zh-CN" sz="2000" dirty="0">
                <a:latin typeface="Arial" panose="020B0604020202020204" pitchFamily="34" charset="0"/>
                <a:ea typeface="微软雅黑" panose="020B0503020204020204" charset="-122"/>
                <a:cs typeface="+mn-ea"/>
                <a:sym typeface="Arial" panose="020B0604020202020204" pitchFamily="34" charset="0"/>
              </a:rPr>
              <a:t>Phishing</a:t>
            </a:r>
            <a:r>
              <a:rPr lang="zh-CN" altLang="en-US" sz="2000" dirty="0">
                <a:latin typeface="Arial" panose="020B0604020202020204" pitchFamily="34" charset="0"/>
                <a:ea typeface="微软雅黑" panose="020B0503020204020204" charset="-122"/>
                <a:cs typeface="+mn-ea"/>
                <a:sym typeface="Arial" panose="020B0604020202020204" pitchFamily="34" charset="0"/>
              </a:rPr>
              <a:t>机制</a:t>
            </a: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r>
              <a:rPr lang="zh-CN" altLang="en-US" sz="2000" b="1" dirty="0">
                <a:latin typeface="Arial" panose="020B0604020202020204" pitchFamily="34" charset="0"/>
                <a:ea typeface="微软雅黑" panose="020B0503020204020204" charset="-122"/>
                <a:cs typeface="+mn-ea"/>
                <a:sym typeface="Arial" panose="020B0604020202020204" pitchFamily="34" charset="0"/>
              </a:rPr>
              <a:t>对比本方案与其他方案的优劣（着重从可防御</a:t>
            </a:r>
            <a:r>
              <a:rPr lang="en-US" altLang="zh-CN" sz="2000" b="1" dirty="0">
                <a:latin typeface="Arial" panose="020B0604020202020204" pitchFamily="34" charset="0"/>
                <a:ea typeface="微软雅黑" panose="020B0503020204020204" charset="-122"/>
                <a:cs typeface="+mn-ea"/>
                <a:sym typeface="Arial" panose="020B0604020202020204" pitchFamily="34" charset="0"/>
              </a:rPr>
              <a:t>Fishing</a:t>
            </a:r>
            <a:r>
              <a:rPr lang="zh-CN" altLang="en-US" sz="2000" b="1" dirty="0">
                <a:latin typeface="Arial" panose="020B0604020202020204" pitchFamily="34" charset="0"/>
                <a:ea typeface="微软雅黑" panose="020B0503020204020204" charset="-122"/>
                <a:cs typeface="+mn-ea"/>
                <a:sym typeface="Arial" panose="020B0604020202020204" pitchFamily="34" charset="0"/>
              </a:rPr>
              <a:t>手段出发）</a:t>
            </a:r>
            <a:endParaRPr lang="en-US" altLang="zh-CN" sz="2000" b="1" dirty="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Arial" panose="020B0604020202020204" pitchFamily="34" charset="0"/>
              <a:buChar char="•"/>
            </a:pPr>
            <a:endParaRPr lang="en-US" altLang="zh-CN"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2000" dirty="0">
              <a:latin typeface="Arial" panose="020B0604020202020204" pitchFamily="34" charset="0"/>
              <a:ea typeface="微软雅黑" panose="020B0503020204020204" charset="-122"/>
              <a:cs typeface="+mn-ea"/>
              <a:sym typeface="Arial" panose="020B0604020202020204" pitchFamily="34" charset="0"/>
            </a:endParaRPr>
          </a:p>
        </p:txBody>
      </p:sp>
      <p:pic>
        <p:nvPicPr>
          <p:cNvPr id="4" name="图片 3"/>
          <p:cNvPicPr>
            <a:picLocks noChangeAspect="1"/>
          </p:cNvPicPr>
          <p:nvPr/>
        </p:nvPicPr>
        <p:blipFill>
          <a:blip r:embed="rId2"/>
          <a:stretch>
            <a:fillRect/>
          </a:stretch>
        </p:blipFill>
        <p:spPr>
          <a:xfrm>
            <a:off x="7743463" y="3476472"/>
            <a:ext cx="3517853" cy="2904484"/>
          </a:xfrm>
          <a:prstGeom prst="rect">
            <a:avLst/>
          </a:prstGeom>
        </p:spPr>
      </p:pic>
      <p:sp>
        <p:nvSpPr>
          <p:cNvPr id="5" name="文本框 4"/>
          <p:cNvSpPr txBox="1"/>
          <p:nvPr/>
        </p:nvSpPr>
        <p:spPr>
          <a:xfrm>
            <a:off x="7617724" y="1746752"/>
            <a:ext cx="3983573" cy="1754326"/>
          </a:xfrm>
          <a:prstGeom prst="rect">
            <a:avLst/>
          </a:prstGeom>
          <a:noFill/>
        </p:spPr>
        <p:txBody>
          <a:bodyPr wrap="square">
            <a:spAutoFit/>
          </a:bodyPr>
          <a:lstStyle/>
          <a:p>
            <a:pPr algn="l"/>
            <a:r>
              <a:rPr lang="zh-CN" altLang="en-US" b="0" i="0" u="none" strike="noStrike" baseline="0" dirty="0">
                <a:latin typeface="Helvetica" pitchFamily="34" charset="0"/>
              </a:rPr>
              <a:t>如图</a:t>
            </a:r>
            <a:r>
              <a:rPr lang="zh-CN" altLang="en-US" dirty="0">
                <a:latin typeface="Helvetica" pitchFamily="34" charset="0"/>
              </a:rPr>
              <a:t>为</a:t>
            </a:r>
            <a:r>
              <a:rPr lang="en-US" altLang="zh-CN" dirty="0">
                <a:latin typeface="Helvetica" pitchFamily="34" charset="0"/>
              </a:rPr>
              <a:t>Fishing</a:t>
            </a:r>
            <a:r>
              <a:rPr lang="zh-CN" altLang="en-US" dirty="0">
                <a:latin typeface="Helvetica" pitchFamily="34" charset="0"/>
              </a:rPr>
              <a:t>攻击产业最新发展：</a:t>
            </a:r>
            <a:r>
              <a:rPr lang="en-US" altLang="zh-CN" b="0" i="0" u="none" strike="noStrike" baseline="0" dirty="0">
                <a:latin typeface="Helvetica" pitchFamily="34" charset="0"/>
              </a:rPr>
              <a:t>Drainer-as-a-Service (DaaS)</a:t>
            </a:r>
            <a:endParaRPr lang="en-US" altLang="zh-CN" b="0" i="0" u="none" strike="noStrike" baseline="0" dirty="0">
              <a:latin typeface="Helvetica" pitchFamily="34" charset="0"/>
            </a:endParaRPr>
          </a:p>
          <a:p>
            <a:pPr marL="285750" indent="-285750" algn="l">
              <a:buFont typeface="Arial" panose="020B0604020202020204" pitchFamily="34" charset="0"/>
              <a:buChar char="•"/>
            </a:pPr>
            <a:r>
              <a:rPr lang="en-US" altLang="zh-CN" i="0" u="none" strike="noStrike" baseline="0" dirty="0">
                <a:latin typeface="Helvetica" pitchFamily="34" charset="0"/>
              </a:rPr>
              <a:t>one-time payment</a:t>
            </a:r>
            <a:endParaRPr lang="en-US" altLang="zh-CN" i="0" u="none" strike="noStrike" baseline="0" dirty="0">
              <a:latin typeface="Helvetica" pitchFamily="34" charset="0"/>
            </a:endParaRPr>
          </a:p>
          <a:p>
            <a:pPr marL="285750" indent="-285750" algn="l">
              <a:buFont typeface="Arial" panose="020B0604020202020204" pitchFamily="34" charset="0"/>
              <a:buChar char="•"/>
            </a:pPr>
            <a:r>
              <a:rPr lang="en-US" altLang="zh-CN" i="0" u="none" strike="noStrike" baseline="0" dirty="0">
                <a:latin typeface="Helvetica" pitchFamily="34" charset="0"/>
              </a:rPr>
              <a:t>a subscription fee and a percent of profits</a:t>
            </a:r>
            <a:endParaRPr lang="en-US" altLang="zh-CN" i="0" u="none" strike="noStrike" baseline="0" dirty="0">
              <a:latin typeface="Helvetica" pitchFamily="34" charset="0"/>
            </a:endParaRPr>
          </a:p>
          <a:p>
            <a:pPr marL="285750" indent="-285750" algn="l">
              <a:buFont typeface="Arial" panose="020B0604020202020204" pitchFamily="34" charset="0"/>
              <a:buChar char="•"/>
            </a:pPr>
            <a:r>
              <a:rPr lang="en-US" altLang="zh-CN" i="0" u="none" strike="noStrike" baseline="0" dirty="0">
                <a:latin typeface="Helvetica-Bold"/>
              </a:rPr>
              <a:t>a percent of profits</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2512" y="300592"/>
            <a:ext cx="4606371" cy="461665"/>
          </a:xfrm>
          <a:prstGeom prst="rect">
            <a:avLst/>
          </a:prstGeom>
          <a:noFill/>
        </p:spPr>
        <p:txBody>
          <a:bodyPr wrap="square" rtlCol="0">
            <a:spAutoFit/>
          </a:bodyPr>
          <a:lstStyle/>
          <a:p>
            <a:r>
              <a:rPr lang="zh-CN" altLang="en-US" sz="2400" b="1" dirty="0">
                <a:solidFill>
                  <a:schemeClr val="accent1"/>
                </a:solidFill>
                <a:latin typeface="+mj-ea"/>
                <a:ea typeface="+mj-ea"/>
              </a:rPr>
              <a:t>课程收获</a:t>
            </a:r>
            <a:endParaRPr lang="en-US" altLang="zh-CN" sz="2400" b="1" dirty="0">
              <a:solidFill>
                <a:schemeClr val="accent1"/>
              </a:solidFill>
              <a:latin typeface="+mj-ea"/>
              <a:ea typeface="+mj-ea"/>
            </a:endParaRPr>
          </a:p>
        </p:txBody>
      </p:sp>
      <p:pic>
        <p:nvPicPr>
          <p:cNvPr id="33" name="图片 32"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a:xfrm>
            <a:off x="912495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BA9D17-A0D3-409F-BFF9-E5BAE63FEE36}" type="slidenum">
              <a:rPr lang="zh-CN" altLang="en-US" smtClean="0"/>
            </a:fld>
            <a:endParaRPr lang="zh-CN" altLang="en-US" dirty="0"/>
          </a:p>
        </p:txBody>
      </p:sp>
      <p:sp>
        <p:nvSpPr>
          <p:cNvPr id="4" name="文本框 3"/>
          <p:cNvSpPr txBox="1"/>
          <p:nvPr/>
        </p:nvSpPr>
        <p:spPr>
          <a:xfrm>
            <a:off x="904517" y="1316679"/>
            <a:ext cx="9413941" cy="4673331"/>
          </a:xfrm>
          <a:prstGeom prst="rect">
            <a:avLst/>
          </a:prstGeom>
          <a:noFill/>
        </p:spPr>
        <p:txBody>
          <a:bodyPr wrap="square">
            <a:spAutoFit/>
          </a:bodyPr>
          <a:lstStyle/>
          <a:p>
            <a:pPr algn="l">
              <a:lnSpc>
                <a:spcPct val="125000"/>
              </a:lnSpc>
            </a:pPr>
            <a:r>
              <a:rPr lang="zh-CN" altLang="en-US" sz="2000" dirty="0">
                <a:latin typeface="Helvetica" pitchFamily="34" charset="0"/>
              </a:rPr>
              <a:t>本次对于作为科研小白的我来说收益颇多，在具体的自己研究任务中，</a:t>
            </a:r>
            <a:endParaRPr lang="en-US" altLang="zh-CN" sz="2000" i="0" u="none" strike="noStrike" baseline="0" dirty="0">
              <a:latin typeface="Helvetica" pitchFamily="34" charset="0"/>
            </a:endParaRPr>
          </a:p>
          <a:p>
            <a:pPr marL="285750" indent="-285750" algn="l">
              <a:lnSpc>
                <a:spcPct val="125000"/>
              </a:lnSpc>
              <a:buFont typeface="Arial" panose="020B0604020202020204" pitchFamily="34" charset="0"/>
              <a:buChar char="•"/>
            </a:pPr>
            <a:r>
              <a:rPr lang="zh-CN" altLang="en-US" sz="2000" dirty="0">
                <a:latin typeface="Helvetica" pitchFamily="34" charset="0"/>
              </a:rPr>
              <a:t>我完成对于整个区块链</a:t>
            </a:r>
            <a:r>
              <a:rPr lang="en-US" altLang="zh-CN" sz="2000" dirty="0">
                <a:latin typeface="Helvetica" pitchFamily="34" charset="0"/>
              </a:rPr>
              <a:t>Fishing</a:t>
            </a:r>
            <a:r>
              <a:rPr lang="zh-CN" altLang="en-US" sz="2000" dirty="0">
                <a:latin typeface="Helvetica" pitchFamily="34" charset="0"/>
              </a:rPr>
              <a:t>领域的学习，了解了最新的攻击手段、分赃方式、攻击场景；</a:t>
            </a:r>
            <a:endParaRPr lang="en-US" altLang="zh-CN" sz="2000" dirty="0">
              <a:latin typeface="Helvetica" pitchFamily="34" charset="0"/>
            </a:endParaRPr>
          </a:p>
          <a:p>
            <a:pPr marL="285750" indent="-285750" algn="l">
              <a:lnSpc>
                <a:spcPct val="125000"/>
              </a:lnSpc>
              <a:buFont typeface="Arial" panose="020B0604020202020204" pitchFamily="34" charset="0"/>
              <a:buChar char="•"/>
            </a:pPr>
            <a:r>
              <a:rPr lang="zh-CN" altLang="en-US" sz="2000" dirty="0">
                <a:latin typeface="Helvetica" pitchFamily="34" charset="0"/>
              </a:rPr>
              <a:t>学习了前人的最新研究成果；</a:t>
            </a:r>
            <a:endParaRPr lang="en-US" altLang="zh-CN" sz="2000" dirty="0">
              <a:latin typeface="Helvetica" pitchFamily="34" charset="0"/>
            </a:endParaRPr>
          </a:p>
          <a:p>
            <a:pPr marL="285750" indent="-285750" algn="l">
              <a:lnSpc>
                <a:spcPct val="125000"/>
              </a:lnSpc>
              <a:buFont typeface="Arial" panose="020B0604020202020204" pitchFamily="34" charset="0"/>
              <a:buChar char="•"/>
            </a:pPr>
            <a:r>
              <a:rPr lang="zh-CN" altLang="en-US" sz="2000" dirty="0">
                <a:latin typeface="Helvetica" pitchFamily="34" charset="0"/>
              </a:rPr>
              <a:t>开始设计自己的实验方案。</a:t>
            </a:r>
            <a:endParaRPr lang="en-US" altLang="zh-CN" sz="2000" dirty="0">
              <a:latin typeface="Helvetica" pitchFamily="34" charset="0"/>
            </a:endParaRPr>
          </a:p>
          <a:p>
            <a:pPr algn="l">
              <a:lnSpc>
                <a:spcPct val="125000"/>
              </a:lnSpc>
            </a:pPr>
            <a:endParaRPr lang="en-US" altLang="zh-CN" sz="2000" dirty="0">
              <a:latin typeface="Helvetica" pitchFamily="34" charset="0"/>
            </a:endParaRPr>
          </a:p>
          <a:p>
            <a:pPr algn="l">
              <a:lnSpc>
                <a:spcPct val="125000"/>
              </a:lnSpc>
            </a:pPr>
            <a:r>
              <a:rPr lang="zh-CN" altLang="en-US" sz="2000" i="0" u="none" strike="noStrike" baseline="0" dirty="0">
                <a:latin typeface="Helvetica" pitchFamily="34" charset="0"/>
              </a:rPr>
              <a:t>在科研的方法论中，我也有很多收获，我对以下问题有了更加深刻的理解：</a:t>
            </a:r>
            <a:endParaRPr lang="en-US" altLang="zh-CN" sz="2000" dirty="0">
              <a:latin typeface="Helvetica" pitchFamily="34" charset="0"/>
            </a:endParaRPr>
          </a:p>
          <a:p>
            <a:pPr marL="342900" indent="-342900" algn="l">
              <a:lnSpc>
                <a:spcPct val="125000"/>
              </a:lnSpc>
              <a:buFont typeface="Arial" panose="020B0604020202020204" pitchFamily="34" charset="0"/>
              <a:buChar char="•"/>
            </a:pPr>
            <a:r>
              <a:rPr lang="zh-CN" altLang="en-US" sz="2000" i="0" u="none" strike="noStrike" baseline="0" dirty="0">
                <a:latin typeface="Helvetica" pitchFamily="34" charset="0"/>
              </a:rPr>
              <a:t>应该选择什么类型的会议、期刊去投稿；</a:t>
            </a:r>
            <a:endParaRPr lang="en-US" altLang="zh-CN" sz="2000" i="0" u="none" strike="noStrike" baseline="0" dirty="0">
              <a:latin typeface="Helvetica" pitchFamily="34" charset="0"/>
            </a:endParaRPr>
          </a:p>
          <a:p>
            <a:pPr marL="342900" indent="-342900" algn="l">
              <a:lnSpc>
                <a:spcPct val="125000"/>
              </a:lnSpc>
              <a:buFont typeface="Arial" panose="020B0604020202020204" pitchFamily="34" charset="0"/>
              <a:buChar char="•"/>
            </a:pPr>
            <a:r>
              <a:rPr lang="zh-CN" altLang="en-US" sz="2000" i="0" u="none" strike="noStrike" baseline="0" dirty="0">
                <a:latin typeface="Helvetica" pitchFamily="34" charset="0"/>
              </a:rPr>
              <a:t>在论文写作的过程中，我们应该注意语言风格、表述上的哪些问题；</a:t>
            </a:r>
            <a:endParaRPr lang="en-US" altLang="zh-CN" sz="2000" i="0" u="none" strike="noStrike" baseline="0" dirty="0">
              <a:latin typeface="Helvetica" pitchFamily="34" charset="0"/>
            </a:endParaRPr>
          </a:p>
          <a:p>
            <a:pPr marL="342900" indent="-342900" algn="l">
              <a:lnSpc>
                <a:spcPct val="125000"/>
              </a:lnSpc>
              <a:buFont typeface="Arial" panose="020B0604020202020204" pitchFamily="34" charset="0"/>
              <a:buChar char="•"/>
            </a:pPr>
            <a:r>
              <a:rPr lang="zh-CN" altLang="en-US" sz="2000" dirty="0">
                <a:latin typeface="Helvetica" pitchFamily="34" charset="0"/>
              </a:rPr>
              <a:t>第一篇论文应该抱有什么的状态，怎么开始好自己的科研学习之路，</a:t>
            </a:r>
            <a:endParaRPr lang="en-US" altLang="zh-CN" sz="2000" dirty="0">
              <a:latin typeface="Helvetica" pitchFamily="34" charset="0"/>
            </a:endParaRPr>
          </a:p>
          <a:p>
            <a:pPr marL="342900" indent="-342900" algn="l">
              <a:lnSpc>
                <a:spcPct val="125000"/>
              </a:lnSpc>
              <a:buFont typeface="Arial" panose="020B0604020202020204" pitchFamily="34" charset="0"/>
              <a:buChar char="•"/>
            </a:pPr>
            <a:r>
              <a:rPr lang="zh-CN" altLang="en-US" sz="2000" i="0" u="none" strike="noStrike" baseline="0" dirty="0">
                <a:latin typeface="Helvetica" pitchFamily="34" charset="0"/>
              </a:rPr>
              <a:t>在论文写作中，各个部分的篇幅和关键要点是什么；</a:t>
            </a:r>
            <a:endParaRPr lang="en-US" altLang="zh-CN" sz="2000" i="0" u="none" strike="noStrike" baseline="0" dirty="0">
              <a:latin typeface="Helvetica" pitchFamily="34" charset="0"/>
            </a:endParaRPr>
          </a:p>
          <a:p>
            <a:pPr marL="342900" indent="-342900" algn="l">
              <a:lnSpc>
                <a:spcPct val="125000"/>
              </a:lnSpc>
              <a:buFont typeface="Arial" panose="020B0604020202020204" pitchFamily="34" charset="0"/>
              <a:buChar char="•"/>
            </a:pPr>
            <a:r>
              <a:rPr lang="zh-CN" altLang="en-US" sz="2000" dirty="0"/>
              <a:t>如果遇到审稿人的</a:t>
            </a:r>
            <a:r>
              <a:rPr lang="en-US" altLang="zh-CN" sz="2000" dirty="0"/>
              <a:t>Revise</a:t>
            </a:r>
            <a:r>
              <a:rPr lang="zh-CN" altLang="en-US" sz="2000" dirty="0"/>
              <a:t>，应该怎么样去修改，怎样和审稿人沟通。</a:t>
            </a:r>
            <a:endParaRPr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湖边有许多树&#10;&#10;描述已自动生成"/>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0" y="964273"/>
            <a:ext cx="12192000" cy="5893727"/>
          </a:xfrm>
          <a:prstGeom prst="rect">
            <a:avLst/>
          </a:prstGeom>
        </p:spPr>
      </p:pic>
      <p:sp>
        <p:nvSpPr>
          <p:cNvPr id="52" name="矩形 51"/>
          <p:cNvSpPr/>
          <p:nvPr/>
        </p:nvSpPr>
        <p:spPr>
          <a:xfrm>
            <a:off x="0" y="0"/>
            <a:ext cx="12192000" cy="6858000"/>
          </a:xfrm>
          <a:prstGeom prst="rect">
            <a:avLst/>
          </a:prstGeom>
          <a:gradFill flip="none" rotWithShape="1">
            <a:gsLst>
              <a:gs pos="31000">
                <a:schemeClr val="bg1">
                  <a:alpha val="25000"/>
                </a:schemeClr>
              </a:gs>
              <a:gs pos="60000">
                <a:schemeClr val="bg1"/>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381" y="834382"/>
            <a:ext cx="1749044" cy="492688"/>
          </a:xfrm>
          <a:prstGeom prst="rect">
            <a:avLst/>
          </a:prstGeom>
        </p:spPr>
      </p:pic>
      <p:sp>
        <p:nvSpPr>
          <p:cNvPr id="15" name="文本框 14"/>
          <p:cNvSpPr txBox="1"/>
          <p:nvPr/>
        </p:nvSpPr>
        <p:spPr>
          <a:xfrm>
            <a:off x="2234009" y="1641698"/>
            <a:ext cx="7723981" cy="846963"/>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4800" b="1" i="0" u="none" strike="noStrike" kern="1200" cap="none" spc="400" normalizeH="0" baseline="0" noProof="0" dirty="0">
                <a:ln>
                  <a:noFill/>
                </a:ln>
                <a:effectLst/>
                <a:uLnTx/>
                <a:uFillTx/>
                <a:latin typeface="Arial" panose="020B0604020202020204" pitchFamily="34" charset="0"/>
                <a:ea typeface="微软雅黑" panose="020B0503020204020204" charset="-122"/>
                <a:cs typeface="+mn-ea"/>
                <a:sym typeface="Arial" panose="020B0604020202020204" pitchFamily="34" charset="0"/>
              </a:rPr>
              <a:t>感谢</a:t>
            </a:r>
            <a:r>
              <a:rPr lang="zh-CN" altLang="en-US" sz="4800" b="1" spc="400" dirty="0">
                <a:latin typeface="Arial" panose="020B0604020202020204" pitchFamily="34" charset="0"/>
                <a:ea typeface="微软雅黑" panose="020B0503020204020204" charset="-122"/>
                <a:cs typeface="+mn-ea"/>
                <a:sym typeface="Arial" panose="020B0604020202020204" pitchFamily="34" charset="0"/>
              </a:rPr>
              <a:t>各位</a:t>
            </a:r>
            <a:r>
              <a:rPr kumimoji="0" lang="zh-CN" altLang="en-US" sz="4800" b="1" i="0" u="none" strike="noStrike" kern="1200" cap="none" spc="400" normalizeH="0" baseline="0" noProof="0" dirty="0">
                <a:ln>
                  <a:noFill/>
                </a:ln>
                <a:effectLst/>
                <a:uLnTx/>
                <a:uFillTx/>
                <a:latin typeface="Arial" panose="020B0604020202020204" pitchFamily="34" charset="0"/>
                <a:ea typeface="微软雅黑" panose="020B0503020204020204" charset="-122"/>
                <a:cs typeface="+mn-ea"/>
                <a:sym typeface="Arial" panose="020B0604020202020204" pitchFamily="34" charset="0"/>
              </a:rPr>
              <a:t>老师批评与指导</a:t>
            </a:r>
            <a:endParaRPr kumimoji="0" lang="zh-CN" altLang="en-US" sz="4800" b="1" i="0" u="none" strike="noStrike" kern="1200" cap="none" spc="400" normalizeH="0" baseline="0" noProof="0" dirty="0">
              <a:ln>
                <a:noFill/>
              </a:ln>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文本框 15"/>
          <p:cNvSpPr txBox="1"/>
          <p:nvPr/>
        </p:nvSpPr>
        <p:spPr>
          <a:xfrm>
            <a:off x="2755899" y="2504866"/>
            <a:ext cx="6680200" cy="37343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en-US" altLang="zh-CN" b="0" i="0" u="none" strike="noStrike" kern="1200" cap="none" spc="0" normalizeH="0" baseline="0" noProof="0" dirty="0">
                <a:ln>
                  <a:noFill/>
                </a:ln>
                <a:effectLst/>
                <a:uLnTx/>
                <a:uFillTx/>
                <a:latin typeface="Arial" panose="020B0604020202020204" pitchFamily="34" charset="0"/>
                <a:ea typeface="微软雅黑" panose="020B0503020204020204" charset="-122"/>
                <a:cs typeface="+mn-ea"/>
                <a:sym typeface="Arial" panose="020B0604020202020204" pitchFamily="34" charset="0"/>
              </a:rPr>
              <a:t>THANKS TO THE TEACHER'S CAREFUL GUIDANCE</a:t>
            </a:r>
            <a:endParaRPr kumimoji="0" lang="en-US" altLang="zh-CN" b="0" i="0" u="none" strike="noStrike" kern="1200" cap="none" spc="0" normalizeH="0" baseline="0" noProof="0" dirty="0">
              <a:ln>
                <a:noFill/>
              </a:ln>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矩形 17"/>
          <p:cNvSpPr/>
          <p:nvPr/>
        </p:nvSpPr>
        <p:spPr>
          <a:xfrm>
            <a:off x="5636070" y="3280907"/>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85000"/>
                    <a:lumOff val="15000"/>
                  </a:schemeClr>
                </a:solidFill>
                <a:effectLst/>
                <a:uLnTx/>
                <a:uFillTx/>
                <a:latin typeface="+mn-ea"/>
                <a:cs typeface="+mn-ea"/>
                <a:sym typeface="+mn-lt"/>
              </a:rPr>
              <a:t>第四组</a:t>
            </a: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mn-ea"/>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研究背景</a:t>
            </a:r>
            <a:endParaRPr lang="zh-CN" altLang="en-US" sz="2400" b="1" dirty="0">
              <a:solidFill>
                <a:schemeClr val="accent1"/>
              </a:solidFill>
              <a:latin typeface="+mj-ea"/>
              <a:ea typeface="+mj-ea"/>
            </a:endParaRPr>
          </a:p>
        </p:txBody>
      </p:sp>
      <p:sp>
        <p:nvSpPr>
          <p:cNvPr id="5" name="文本框 4"/>
          <p:cNvSpPr txBox="1"/>
          <p:nvPr/>
        </p:nvSpPr>
        <p:spPr>
          <a:xfrm>
            <a:off x="750570" y="1329055"/>
            <a:ext cx="10182860" cy="1938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网页是用户与数据交互的媒介</a:t>
            </a:r>
            <a:endParaRPr lang="en-US" altLang="zh-CN" sz="2000" dirty="0"/>
          </a:p>
          <a:p>
            <a:pPr marL="285750" indent="-285750">
              <a:lnSpc>
                <a:spcPct val="150000"/>
              </a:lnSpc>
              <a:buFont typeface="Arial" panose="020B0604020202020204" pitchFamily="34" charset="0"/>
              <a:buChar char="•"/>
            </a:pPr>
            <a:r>
              <a:rPr lang="zh-CN" altLang="en-US" sz="2000" dirty="0"/>
              <a:t>各领域设计对于交互界面需求量增大，网站前端设计是核心</a:t>
            </a:r>
            <a:endParaRPr lang="en-US" altLang="zh-CN" sz="2000" dirty="0"/>
          </a:p>
          <a:p>
            <a:pPr marL="285750" indent="-285750">
              <a:lnSpc>
                <a:spcPct val="150000"/>
              </a:lnSpc>
              <a:buFont typeface="Arial" panose="020B0604020202020204" pitchFamily="34" charset="0"/>
              <a:buChar char="•"/>
            </a:pPr>
            <a:r>
              <a:rPr lang="zh-CN" altLang="en-US" sz="2000" dirty="0"/>
              <a:t>网站前端设计包括功能性设计和非功能性设计，工作量大，开发时间短，对设计人员的要求很高</a:t>
            </a:r>
            <a:endParaRPr lang="zh-CN" altLang="en-US" sz="2000" dirty="0"/>
          </a:p>
        </p:txBody>
      </p:sp>
      <p:pic>
        <p:nvPicPr>
          <p:cNvPr id="6" name="图片 5"/>
          <p:cNvPicPr>
            <a:picLocks noChangeAspect="1"/>
          </p:cNvPicPr>
          <p:nvPr>
            <p:custDataLst>
              <p:tags r:id="rId1"/>
            </p:custDataLst>
          </p:nvPr>
        </p:nvPicPr>
        <p:blipFill>
          <a:blip r:embed="rId2"/>
          <a:stretch>
            <a:fillRect/>
          </a:stretch>
        </p:blipFill>
        <p:spPr>
          <a:xfrm>
            <a:off x="4759960" y="3123565"/>
            <a:ext cx="2667000" cy="2943225"/>
          </a:xfrm>
          <a:prstGeom prst="rect">
            <a:avLst/>
          </a:prstGeom>
          <a:ln>
            <a:solidFill>
              <a:schemeClr val="bg1">
                <a:lumMod val="65000"/>
              </a:schemeClr>
            </a:solidFill>
          </a:ln>
        </p:spPr>
      </p:pic>
      <p:pic>
        <p:nvPicPr>
          <p:cNvPr id="8" name="图片 7"/>
          <p:cNvPicPr>
            <a:picLocks noChangeAspect="1"/>
          </p:cNvPicPr>
          <p:nvPr>
            <p:custDataLst>
              <p:tags r:id="rId3"/>
            </p:custDataLst>
          </p:nvPr>
        </p:nvPicPr>
        <p:blipFill>
          <a:blip r:embed="rId4"/>
          <a:stretch>
            <a:fillRect/>
          </a:stretch>
        </p:blipFill>
        <p:spPr>
          <a:xfrm>
            <a:off x="7959725" y="3075940"/>
            <a:ext cx="3162300" cy="2990850"/>
          </a:xfrm>
          <a:prstGeom prst="rect">
            <a:avLst/>
          </a:prstGeom>
          <a:ln>
            <a:solidFill>
              <a:schemeClr val="bg1">
                <a:lumMod val="65000"/>
              </a:schemeClr>
            </a:solidFill>
          </a:ln>
        </p:spPr>
      </p:pic>
      <p:pic>
        <p:nvPicPr>
          <p:cNvPr id="10" name="图片 9"/>
          <p:cNvPicPr>
            <a:picLocks noChangeAspect="1"/>
          </p:cNvPicPr>
          <p:nvPr>
            <p:custDataLst>
              <p:tags r:id="rId5"/>
            </p:custDataLst>
          </p:nvPr>
        </p:nvPicPr>
        <p:blipFill>
          <a:blip r:embed="rId6"/>
          <a:stretch>
            <a:fillRect/>
          </a:stretch>
        </p:blipFill>
        <p:spPr>
          <a:xfrm>
            <a:off x="1141095" y="3413760"/>
            <a:ext cx="3086100" cy="2496820"/>
          </a:xfrm>
          <a:prstGeom prst="rect">
            <a:avLst/>
          </a:prstGeom>
          <a:ln>
            <a:solidFill>
              <a:schemeClr val="bg1">
                <a:lumMod val="65000"/>
              </a:schemeClr>
            </a:solidFill>
          </a:ln>
        </p:spPr>
      </p:pic>
      <p:sp>
        <p:nvSpPr>
          <p:cNvPr id="13" name="文本框 12"/>
          <p:cNvSpPr txBox="1"/>
          <p:nvPr/>
        </p:nvSpPr>
        <p:spPr>
          <a:xfrm>
            <a:off x="4914265" y="6240145"/>
            <a:ext cx="2301240" cy="306705"/>
          </a:xfrm>
          <a:prstGeom prst="rect">
            <a:avLst/>
          </a:prstGeom>
          <a:noFill/>
        </p:spPr>
        <p:txBody>
          <a:bodyPr wrap="square" rtlCol="0">
            <a:spAutoFit/>
          </a:bodyPr>
          <a:lstStyle/>
          <a:p>
            <a:r>
              <a:rPr lang="zh-CN" altLang="en-US" sz="1400"/>
              <a:t>前端设计师招聘要求截图</a:t>
            </a:r>
            <a:endParaRPr lang="zh-CN" altLang="en-US" sz="1400"/>
          </a:p>
        </p:txBody>
      </p:sp>
      <p:cxnSp>
        <p:nvCxnSpPr>
          <p:cNvPr id="3" name="直接连接符 2"/>
          <p:cNvCxnSpPr/>
          <p:nvPr/>
        </p:nvCxnSpPr>
        <p:spPr>
          <a:xfrm>
            <a:off x="1204595" y="4126865"/>
            <a:ext cx="1590040" cy="0"/>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7"/>
            </p:custDataLst>
          </p:nvPr>
        </p:nvCxnSpPr>
        <p:spPr>
          <a:xfrm flipV="1">
            <a:off x="1458595" y="4371340"/>
            <a:ext cx="2711450" cy="9525"/>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a:off x="1204595" y="4625340"/>
            <a:ext cx="158750" cy="4445"/>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flipV="1">
            <a:off x="1204595" y="4881245"/>
            <a:ext cx="2505710" cy="7620"/>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0"/>
            </p:custDataLst>
          </p:nvPr>
        </p:nvCxnSpPr>
        <p:spPr>
          <a:xfrm>
            <a:off x="4914265" y="4888865"/>
            <a:ext cx="2367915" cy="8890"/>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1"/>
            </p:custDataLst>
          </p:nvPr>
        </p:nvCxnSpPr>
        <p:spPr>
          <a:xfrm flipV="1">
            <a:off x="4831080" y="5141595"/>
            <a:ext cx="2363470" cy="1270"/>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2"/>
            </p:custDataLst>
          </p:nvPr>
        </p:nvCxnSpPr>
        <p:spPr>
          <a:xfrm flipV="1">
            <a:off x="8221980" y="3346450"/>
            <a:ext cx="2894330" cy="635"/>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3"/>
            </p:custDataLst>
          </p:nvPr>
        </p:nvCxnSpPr>
        <p:spPr>
          <a:xfrm flipV="1">
            <a:off x="7955280" y="3620135"/>
            <a:ext cx="1814830" cy="9525"/>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4"/>
            </p:custDataLst>
          </p:nvPr>
        </p:nvCxnSpPr>
        <p:spPr>
          <a:xfrm flipV="1">
            <a:off x="8221980" y="5443855"/>
            <a:ext cx="2894330" cy="635"/>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V="1">
            <a:off x="7959725" y="5707380"/>
            <a:ext cx="1078230" cy="3175"/>
          </a:xfrm>
          <a:prstGeom prst="line">
            <a:avLst/>
          </a:prstGeom>
          <a:ln w="9525">
            <a:solidFill>
              <a:srgbClr val="2B2B2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研究背景</a:t>
            </a:r>
            <a:endParaRPr lang="zh-CN" altLang="en-US" sz="2400" b="1" dirty="0">
              <a:solidFill>
                <a:schemeClr val="accent1"/>
              </a:solidFill>
              <a:latin typeface="+mj-ea"/>
              <a:ea typeface="+mj-ea"/>
            </a:endParaRPr>
          </a:p>
        </p:txBody>
      </p:sp>
      <p:sp>
        <p:nvSpPr>
          <p:cNvPr id="33" name="矩形 32"/>
          <p:cNvSpPr/>
          <p:nvPr>
            <p:custDataLst>
              <p:tags r:id="rId1"/>
            </p:custDataLst>
          </p:nvPr>
        </p:nvSpPr>
        <p:spPr>
          <a:xfrm>
            <a:off x="6535420" y="2000250"/>
            <a:ext cx="5443220" cy="1998980"/>
          </a:xfrm>
          <a:prstGeom prst="rect">
            <a:avLst/>
          </a:prstGeom>
          <a:ln w="28575">
            <a:solidFill>
              <a:srgbClr val="2B77C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2" name="矩形 1"/>
          <p:cNvSpPr/>
          <p:nvPr/>
        </p:nvSpPr>
        <p:spPr>
          <a:xfrm>
            <a:off x="6535420" y="4255135"/>
            <a:ext cx="5443855" cy="1947545"/>
          </a:xfrm>
          <a:prstGeom prst="rect">
            <a:avLst/>
          </a:prstGeom>
          <a:ln w="28575">
            <a:solidFill>
              <a:srgbClr val="2B77C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pic>
        <p:nvPicPr>
          <p:cNvPr id="100" name="图片 99"/>
          <p:cNvPicPr/>
          <p:nvPr/>
        </p:nvPicPr>
        <p:blipFill>
          <a:blip r:embed="rId2"/>
          <a:stretch>
            <a:fillRect/>
          </a:stretch>
        </p:blipFill>
        <p:spPr>
          <a:xfrm>
            <a:off x="8822055" y="2529205"/>
            <a:ext cx="942340" cy="942340"/>
          </a:xfrm>
          <a:prstGeom prst="rect">
            <a:avLst/>
          </a:prstGeom>
          <a:noFill/>
          <a:ln w="9525">
            <a:noFill/>
          </a:ln>
        </p:spPr>
      </p:pic>
      <p:sp>
        <p:nvSpPr>
          <p:cNvPr id="5" name="流程图: 文档 4"/>
          <p:cNvSpPr/>
          <p:nvPr/>
        </p:nvSpPr>
        <p:spPr>
          <a:xfrm>
            <a:off x="6655435" y="2724150"/>
            <a:ext cx="1223010" cy="818515"/>
          </a:xfrm>
          <a:prstGeom prst="flowChartDocument">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t>文字描述</a:t>
            </a:r>
            <a:endParaRPr lang="zh-CN" altLang="en-US" sz="1600"/>
          </a:p>
        </p:txBody>
      </p:sp>
      <p:sp>
        <p:nvSpPr>
          <p:cNvPr id="6" name="右箭头 5"/>
          <p:cNvSpPr/>
          <p:nvPr/>
        </p:nvSpPr>
        <p:spPr>
          <a:xfrm>
            <a:off x="7983855" y="2905125"/>
            <a:ext cx="706755"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8" name="右箭头 7"/>
          <p:cNvSpPr/>
          <p:nvPr>
            <p:custDataLst>
              <p:tags r:id="rId3"/>
            </p:custDataLst>
          </p:nvPr>
        </p:nvSpPr>
        <p:spPr>
          <a:xfrm>
            <a:off x="9912985" y="2943860"/>
            <a:ext cx="756285"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9" name="流程图: 文档 8"/>
          <p:cNvSpPr/>
          <p:nvPr>
            <p:custDataLst>
              <p:tags r:id="rId4"/>
            </p:custDataLst>
          </p:nvPr>
        </p:nvSpPr>
        <p:spPr>
          <a:xfrm>
            <a:off x="10719435" y="2628900"/>
            <a:ext cx="1202055" cy="803910"/>
          </a:xfrm>
          <a:prstGeom prst="flowChartDocument">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buClrTx/>
              <a:buSzTx/>
              <a:buFontTx/>
            </a:pPr>
            <a:r>
              <a:rPr lang="zh-CN" altLang="en-US" sz="1200"/>
              <a:t>结合上下文的</a:t>
            </a:r>
            <a:endParaRPr lang="zh-CN" altLang="en-US" sz="1200"/>
          </a:p>
          <a:p>
            <a:pPr algn="ctr">
              <a:buClrTx/>
              <a:buSzTx/>
              <a:buFontTx/>
            </a:pPr>
            <a:r>
              <a:rPr lang="zh-CN" altLang="en-US" sz="1200"/>
              <a:t>对话文本</a:t>
            </a:r>
            <a:endParaRPr lang="zh-CN" altLang="en-US" sz="1200"/>
          </a:p>
        </p:txBody>
      </p:sp>
      <p:sp>
        <p:nvSpPr>
          <p:cNvPr id="11" name="文本框 10"/>
          <p:cNvSpPr txBox="1"/>
          <p:nvPr/>
        </p:nvSpPr>
        <p:spPr>
          <a:xfrm>
            <a:off x="6668135" y="2355850"/>
            <a:ext cx="1072515" cy="299720"/>
          </a:xfrm>
          <a:prstGeom prst="rect">
            <a:avLst/>
          </a:prstGeom>
          <a:noFill/>
        </p:spPr>
        <p:txBody>
          <a:bodyPr wrap="square" rtlCol="0">
            <a:noAutofit/>
          </a:bodyPr>
          <a:lstStyle/>
          <a:p>
            <a:pPr algn="ctr"/>
            <a:r>
              <a:rPr lang="en-US" altLang="zh-CN" sz="1400">
                <a:sym typeface="+mn-ea"/>
              </a:rPr>
              <a:t>Prompt</a:t>
            </a:r>
            <a:endParaRPr lang="en-US" altLang="zh-CN" sz="1400">
              <a:sym typeface="+mn-ea"/>
            </a:endParaRPr>
          </a:p>
        </p:txBody>
      </p:sp>
      <p:sp>
        <p:nvSpPr>
          <p:cNvPr id="16" name="流程图: 文档 15"/>
          <p:cNvSpPr/>
          <p:nvPr>
            <p:custDataLst>
              <p:tags r:id="rId5"/>
            </p:custDataLst>
          </p:nvPr>
        </p:nvSpPr>
        <p:spPr>
          <a:xfrm>
            <a:off x="6654165" y="4944745"/>
            <a:ext cx="1224280" cy="819150"/>
          </a:xfrm>
          <a:prstGeom prst="flowChartDocumen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buClrTx/>
              <a:buSzTx/>
              <a:buFontTx/>
            </a:pPr>
            <a:r>
              <a:rPr lang="zh-CN" altLang="en-US" sz="1600"/>
              <a:t>网页信息</a:t>
            </a:r>
            <a:endParaRPr lang="zh-CN" altLang="en-US" sz="1600"/>
          </a:p>
        </p:txBody>
      </p:sp>
      <p:sp>
        <p:nvSpPr>
          <p:cNvPr id="19" name="流程图: 文档 18"/>
          <p:cNvSpPr/>
          <p:nvPr>
            <p:custDataLst>
              <p:tags r:id="rId6"/>
            </p:custDataLst>
          </p:nvPr>
        </p:nvSpPr>
        <p:spPr>
          <a:xfrm>
            <a:off x="10662920" y="4897755"/>
            <a:ext cx="1202055" cy="803910"/>
          </a:xfrm>
          <a:prstGeom prst="flowChartDocumen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t>融合转换后的网页设计</a:t>
            </a:r>
            <a:endParaRPr lang="zh-CN" altLang="en-US" sz="1600"/>
          </a:p>
        </p:txBody>
      </p:sp>
      <p:pic>
        <p:nvPicPr>
          <p:cNvPr id="101" name="图片 100"/>
          <p:cNvPicPr/>
          <p:nvPr/>
        </p:nvPicPr>
        <p:blipFill>
          <a:blip r:embed="rId7"/>
          <a:srcRect l="36925" t="39971" r="37116" b="41671"/>
          <a:stretch>
            <a:fillRect/>
          </a:stretch>
        </p:blipFill>
        <p:spPr>
          <a:xfrm>
            <a:off x="8764270" y="4892040"/>
            <a:ext cx="956310" cy="771525"/>
          </a:xfrm>
          <a:prstGeom prst="rect">
            <a:avLst/>
          </a:prstGeom>
          <a:noFill/>
          <a:ln w="28575">
            <a:noFill/>
          </a:ln>
        </p:spPr>
      </p:pic>
      <p:sp>
        <p:nvSpPr>
          <p:cNvPr id="27" name="文本框 26"/>
          <p:cNvSpPr txBox="1"/>
          <p:nvPr/>
        </p:nvSpPr>
        <p:spPr>
          <a:xfrm>
            <a:off x="10858500" y="2285365"/>
            <a:ext cx="871855" cy="299720"/>
          </a:xfrm>
          <a:prstGeom prst="rect">
            <a:avLst/>
          </a:prstGeom>
          <a:noFill/>
        </p:spPr>
        <p:txBody>
          <a:bodyPr wrap="square" rtlCol="0">
            <a:noAutofit/>
          </a:bodyPr>
          <a:lstStyle/>
          <a:p>
            <a:pPr algn="ctr"/>
            <a:r>
              <a:rPr lang="en-US" altLang="zh-CN" sz="1400"/>
              <a:t>Result</a:t>
            </a:r>
            <a:endParaRPr lang="en-US" altLang="zh-CN" sz="1400"/>
          </a:p>
        </p:txBody>
      </p:sp>
      <p:sp>
        <p:nvSpPr>
          <p:cNvPr id="28" name="文本框 27"/>
          <p:cNvSpPr txBox="1"/>
          <p:nvPr>
            <p:custDataLst>
              <p:tags r:id="rId8"/>
            </p:custDataLst>
          </p:nvPr>
        </p:nvSpPr>
        <p:spPr>
          <a:xfrm>
            <a:off x="6715760" y="4585970"/>
            <a:ext cx="1024890" cy="299720"/>
          </a:xfrm>
          <a:prstGeom prst="rect">
            <a:avLst/>
          </a:prstGeom>
          <a:noFill/>
        </p:spPr>
        <p:txBody>
          <a:bodyPr wrap="square" rtlCol="0">
            <a:noAutofit/>
          </a:bodyPr>
          <a:lstStyle/>
          <a:p>
            <a:pPr algn="ctr"/>
            <a:r>
              <a:rPr lang="en-US" altLang="zh-CN" sz="1400">
                <a:sym typeface="+mn-ea"/>
              </a:rPr>
              <a:t>Prompt</a:t>
            </a:r>
            <a:endParaRPr lang="en-US" altLang="zh-CN" sz="1400">
              <a:sym typeface="+mn-ea"/>
            </a:endParaRPr>
          </a:p>
        </p:txBody>
      </p:sp>
      <p:sp>
        <p:nvSpPr>
          <p:cNvPr id="29" name="文本框 28"/>
          <p:cNvSpPr txBox="1"/>
          <p:nvPr>
            <p:custDataLst>
              <p:tags r:id="rId9"/>
            </p:custDataLst>
          </p:nvPr>
        </p:nvSpPr>
        <p:spPr>
          <a:xfrm>
            <a:off x="10807065" y="4556125"/>
            <a:ext cx="894715" cy="299720"/>
          </a:xfrm>
          <a:prstGeom prst="rect">
            <a:avLst/>
          </a:prstGeom>
          <a:noFill/>
        </p:spPr>
        <p:txBody>
          <a:bodyPr wrap="square" rtlCol="0">
            <a:noAutofit/>
          </a:bodyPr>
          <a:lstStyle/>
          <a:p>
            <a:pPr algn="ctr"/>
            <a:r>
              <a:rPr lang="en-US" altLang="zh-CN" sz="1400"/>
              <a:t>Result</a:t>
            </a:r>
            <a:endParaRPr lang="en-US" altLang="zh-CN" sz="1400"/>
          </a:p>
        </p:txBody>
      </p:sp>
      <p:sp>
        <p:nvSpPr>
          <p:cNvPr id="30" name="文本框 29"/>
          <p:cNvSpPr txBox="1"/>
          <p:nvPr/>
        </p:nvSpPr>
        <p:spPr>
          <a:xfrm>
            <a:off x="6344285" y="3604895"/>
            <a:ext cx="5847715" cy="299720"/>
          </a:xfrm>
          <a:prstGeom prst="rect">
            <a:avLst/>
          </a:prstGeom>
          <a:noFill/>
        </p:spPr>
        <p:txBody>
          <a:bodyPr wrap="square" rtlCol="0">
            <a:noAutofit/>
          </a:bodyPr>
          <a:lstStyle/>
          <a:p>
            <a:pPr algn="ctr"/>
            <a:r>
              <a:rPr lang="en-US" altLang="zh-CN" sz="1400"/>
              <a:t>ChatGPT</a:t>
            </a:r>
            <a:r>
              <a:rPr lang="zh-CN" altLang="en-US" sz="1400"/>
              <a:t>通过对文字描述的理解复用已有知识输出回答</a:t>
            </a:r>
            <a:endParaRPr lang="zh-CN" altLang="en-US" sz="1400"/>
          </a:p>
        </p:txBody>
      </p:sp>
      <p:sp>
        <p:nvSpPr>
          <p:cNvPr id="31" name="文本框 30"/>
          <p:cNvSpPr txBox="1"/>
          <p:nvPr>
            <p:custDataLst>
              <p:tags r:id="rId10"/>
            </p:custDataLst>
          </p:nvPr>
        </p:nvSpPr>
        <p:spPr>
          <a:xfrm>
            <a:off x="6374130" y="5822950"/>
            <a:ext cx="5605145" cy="299720"/>
          </a:xfrm>
          <a:prstGeom prst="rect">
            <a:avLst/>
          </a:prstGeom>
          <a:noFill/>
        </p:spPr>
        <p:txBody>
          <a:bodyPr wrap="square" rtlCol="0">
            <a:noAutofit/>
          </a:bodyPr>
          <a:lstStyle/>
          <a:p>
            <a:pPr algn="ctr"/>
            <a:r>
              <a:rPr lang="zh-CN" altLang="en-US" sz="1400"/>
              <a:t>系统通过对网页信息的理解复用已有页面输出相似网页设计</a:t>
            </a:r>
            <a:endParaRPr lang="zh-CN" altLang="en-US" sz="1400"/>
          </a:p>
        </p:txBody>
      </p:sp>
      <p:sp>
        <p:nvSpPr>
          <p:cNvPr id="34" name="右箭头 7"/>
          <p:cNvSpPr/>
          <p:nvPr>
            <p:custDataLst>
              <p:tags r:id="rId11"/>
            </p:custDataLst>
          </p:nvPr>
        </p:nvSpPr>
        <p:spPr>
          <a:xfrm>
            <a:off x="8376920" y="1626870"/>
            <a:ext cx="1837690" cy="768985"/>
          </a:xfrm>
          <a:prstGeom prst="rightArrow">
            <a:avLst>
              <a:gd name="adj1" fmla="val 50000"/>
              <a:gd name="adj2" fmla="val 0"/>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prstClr val="white"/>
                </a:solidFill>
              </a:rPr>
              <a:t>ChatGPT</a:t>
            </a:r>
            <a:endParaRPr lang="en-US" altLang="zh-CN" sz="2000" b="1" dirty="0">
              <a:solidFill>
                <a:prstClr val="white"/>
              </a:solidFill>
            </a:endParaRPr>
          </a:p>
        </p:txBody>
      </p:sp>
      <p:sp>
        <p:nvSpPr>
          <p:cNvPr id="35" name="右箭头 7"/>
          <p:cNvSpPr/>
          <p:nvPr>
            <p:custDataLst>
              <p:tags r:id="rId12"/>
            </p:custDataLst>
          </p:nvPr>
        </p:nvSpPr>
        <p:spPr>
          <a:xfrm>
            <a:off x="8376920" y="3925570"/>
            <a:ext cx="1856105" cy="768350"/>
          </a:xfrm>
          <a:prstGeom prst="rightArrow">
            <a:avLst>
              <a:gd name="adj1" fmla="val 50000"/>
              <a:gd name="adj2" fmla="val 0"/>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prstClr val="white"/>
                </a:solidFill>
              </a:rPr>
              <a:t>网页推荐系统</a:t>
            </a:r>
            <a:endParaRPr lang="zh-CN" altLang="en-US" b="1" dirty="0">
              <a:solidFill>
                <a:prstClr val="white"/>
              </a:solidFill>
            </a:endParaRPr>
          </a:p>
        </p:txBody>
      </p:sp>
      <p:sp>
        <p:nvSpPr>
          <p:cNvPr id="37" name="右箭头 36"/>
          <p:cNvSpPr/>
          <p:nvPr>
            <p:custDataLst>
              <p:tags r:id="rId13"/>
            </p:custDataLst>
          </p:nvPr>
        </p:nvSpPr>
        <p:spPr>
          <a:xfrm>
            <a:off x="7970520" y="5148580"/>
            <a:ext cx="746760"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39" name="右箭头 38"/>
          <p:cNvSpPr/>
          <p:nvPr>
            <p:custDataLst>
              <p:tags r:id="rId14"/>
            </p:custDataLst>
          </p:nvPr>
        </p:nvSpPr>
        <p:spPr>
          <a:xfrm>
            <a:off x="9860915" y="5144135"/>
            <a:ext cx="756285"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52" name="矩形 51"/>
          <p:cNvSpPr/>
          <p:nvPr>
            <p:custDataLst>
              <p:tags r:id="rId15"/>
            </p:custDataLst>
          </p:nvPr>
        </p:nvSpPr>
        <p:spPr>
          <a:xfrm>
            <a:off x="173355" y="2000250"/>
            <a:ext cx="5467350" cy="1998980"/>
          </a:xfrm>
          <a:prstGeom prst="rect">
            <a:avLst/>
          </a:prstGeom>
          <a:ln w="28575">
            <a:solidFill>
              <a:srgbClr val="2B77C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53" name="矩形 52"/>
          <p:cNvSpPr/>
          <p:nvPr>
            <p:custDataLst>
              <p:tags r:id="rId16"/>
            </p:custDataLst>
          </p:nvPr>
        </p:nvSpPr>
        <p:spPr>
          <a:xfrm>
            <a:off x="173990" y="4255135"/>
            <a:ext cx="5467350" cy="1947545"/>
          </a:xfrm>
          <a:prstGeom prst="rect">
            <a:avLst/>
          </a:prstGeom>
          <a:ln w="28575">
            <a:solidFill>
              <a:srgbClr val="2B77C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55" name="流程图: 文档 54"/>
          <p:cNvSpPr/>
          <p:nvPr>
            <p:custDataLst>
              <p:tags r:id="rId17"/>
            </p:custDataLst>
          </p:nvPr>
        </p:nvSpPr>
        <p:spPr>
          <a:xfrm>
            <a:off x="317500" y="2724150"/>
            <a:ext cx="1223010" cy="818515"/>
          </a:xfrm>
          <a:prstGeom prst="flowChartDocument">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t>文字描述</a:t>
            </a:r>
            <a:endParaRPr lang="zh-CN" altLang="en-US" sz="1600"/>
          </a:p>
        </p:txBody>
      </p:sp>
      <p:sp>
        <p:nvSpPr>
          <p:cNvPr id="56" name="右箭头 55"/>
          <p:cNvSpPr/>
          <p:nvPr>
            <p:custDataLst>
              <p:tags r:id="rId18"/>
            </p:custDataLst>
          </p:nvPr>
        </p:nvSpPr>
        <p:spPr>
          <a:xfrm>
            <a:off x="1720215" y="2905125"/>
            <a:ext cx="621030"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57" name="右箭头 56"/>
          <p:cNvSpPr/>
          <p:nvPr>
            <p:custDataLst>
              <p:tags r:id="rId19"/>
            </p:custDataLst>
          </p:nvPr>
        </p:nvSpPr>
        <p:spPr>
          <a:xfrm>
            <a:off x="3644265" y="2943860"/>
            <a:ext cx="660400"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58" name="流程图: 文档 57"/>
          <p:cNvSpPr/>
          <p:nvPr>
            <p:custDataLst>
              <p:tags r:id="rId20"/>
            </p:custDataLst>
          </p:nvPr>
        </p:nvSpPr>
        <p:spPr>
          <a:xfrm>
            <a:off x="4381500" y="2628900"/>
            <a:ext cx="1202055" cy="803910"/>
          </a:xfrm>
          <a:prstGeom prst="flowChartDocument">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buClrTx/>
              <a:buSzTx/>
              <a:buFontTx/>
            </a:pPr>
            <a:r>
              <a:rPr lang="zh-CN" altLang="en-US" sz="1600"/>
              <a:t>搜索结果</a:t>
            </a:r>
            <a:endParaRPr lang="zh-CN" altLang="en-US" sz="1600"/>
          </a:p>
        </p:txBody>
      </p:sp>
      <p:sp>
        <p:nvSpPr>
          <p:cNvPr id="59" name="文本框 58"/>
          <p:cNvSpPr txBox="1"/>
          <p:nvPr>
            <p:custDataLst>
              <p:tags r:id="rId21"/>
            </p:custDataLst>
          </p:nvPr>
        </p:nvSpPr>
        <p:spPr>
          <a:xfrm>
            <a:off x="172720" y="2355850"/>
            <a:ext cx="1072515" cy="299720"/>
          </a:xfrm>
          <a:prstGeom prst="rect">
            <a:avLst/>
          </a:prstGeom>
          <a:noFill/>
        </p:spPr>
        <p:txBody>
          <a:bodyPr wrap="square" rtlCol="0">
            <a:noAutofit/>
          </a:bodyPr>
          <a:lstStyle/>
          <a:p>
            <a:pPr algn="ctr"/>
            <a:r>
              <a:rPr lang="en-US" altLang="zh-CN" sz="1400">
                <a:sym typeface="+mn-ea"/>
              </a:rPr>
              <a:t>Prompt</a:t>
            </a:r>
            <a:endParaRPr lang="en-US" altLang="zh-CN" sz="1400">
              <a:sym typeface="+mn-ea"/>
            </a:endParaRPr>
          </a:p>
        </p:txBody>
      </p:sp>
      <p:sp>
        <p:nvSpPr>
          <p:cNvPr id="61" name="流程图: 文档 60"/>
          <p:cNvSpPr/>
          <p:nvPr>
            <p:custDataLst>
              <p:tags r:id="rId22"/>
            </p:custDataLst>
          </p:nvPr>
        </p:nvSpPr>
        <p:spPr>
          <a:xfrm>
            <a:off x="316230" y="4944745"/>
            <a:ext cx="1224280" cy="819150"/>
          </a:xfrm>
          <a:prstGeom prst="flowChartDocumen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buClrTx/>
              <a:buSzTx/>
              <a:buFontTx/>
            </a:pPr>
            <a:r>
              <a:rPr lang="zh-CN" altLang="en-US" sz="1600"/>
              <a:t>搜索信息</a:t>
            </a:r>
            <a:endParaRPr lang="zh-CN" altLang="en-US" sz="1600"/>
          </a:p>
        </p:txBody>
      </p:sp>
      <p:sp>
        <p:nvSpPr>
          <p:cNvPr id="62" name="流程图: 文档 61"/>
          <p:cNvSpPr/>
          <p:nvPr>
            <p:custDataLst>
              <p:tags r:id="rId23"/>
            </p:custDataLst>
          </p:nvPr>
        </p:nvSpPr>
        <p:spPr>
          <a:xfrm>
            <a:off x="4372610" y="4897755"/>
            <a:ext cx="1202055" cy="803910"/>
          </a:xfrm>
          <a:prstGeom prst="flowChartDocumen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t>推荐结果</a:t>
            </a:r>
            <a:endParaRPr lang="zh-CN" altLang="en-US" sz="1600"/>
          </a:p>
        </p:txBody>
      </p:sp>
      <p:sp>
        <p:nvSpPr>
          <p:cNvPr id="65" name="文本框 64"/>
          <p:cNvSpPr txBox="1"/>
          <p:nvPr>
            <p:custDataLst>
              <p:tags r:id="rId24"/>
            </p:custDataLst>
          </p:nvPr>
        </p:nvSpPr>
        <p:spPr>
          <a:xfrm>
            <a:off x="4520565" y="2285365"/>
            <a:ext cx="871855" cy="299720"/>
          </a:xfrm>
          <a:prstGeom prst="rect">
            <a:avLst/>
          </a:prstGeom>
          <a:noFill/>
        </p:spPr>
        <p:txBody>
          <a:bodyPr wrap="square" rtlCol="0">
            <a:noAutofit/>
          </a:bodyPr>
          <a:lstStyle/>
          <a:p>
            <a:pPr algn="ctr"/>
            <a:r>
              <a:rPr lang="en-US" altLang="zh-CN" sz="1400"/>
              <a:t>Result</a:t>
            </a:r>
            <a:endParaRPr lang="en-US" altLang="zh-CN" sz="1400"/>
          </a:p>
        </p:txBody>
      </p:sp>
      <p:sp>
        <p:nvSpPr>
          <p:cNvPr id="66" name="文本框 65"/>
          <p:cNvSpPr txBox="1"/>
          <p:nvPr>
            <p:custDataLst>
              <p:tags r:id="rId25"/>
            </p:custDataLst>
          </p:nvPr>
        </p:nvSpPr>
        <p:spPr>
          <a:xfrm>
            <a:off x="463550" y="4598035"/>
            <a:ext cx="1024890" cy="299720"/>
          </a:xfrm>
          <a:prstGeom prst="rect">
            <a:avLst/>
          </a:prstGeom>
          <a:noFill/>
        </p:spPr>
        <p:txBody>
          <a:bodyPr wrap="square" rtlCol="0">
            <a:noAutofit/>
          </a:bodyPr>
          <a:lstStyle/>
          <a:p>
            <a:pPr algn="ctr"/>
            <a:r>
              <a:rPr lang="en-US" altLang="zh-CN" sz="1400">
                <a:sym typeface="+mn-ea"/>
              </a:rPr>
              <a:t>Prompt</a:t>
            </a:r>
            <a:endParaRPr lang="en-US" altLang="zh-CN" sz="1400">
              <a:sym typeface="+mn-ea"/>
            </a:endParaRPr>
          </a:p>
        </p:txBody>
      </p:sp>
      <p:sp>
        <p:nvSpPr>
          <p:cNvPr id="67" name="文本框 66"/>
          <p:cNvSpPr txBox="1"/>
          <p:nvPr>
            <p:custDataLst>
              <p:tags r:id="rId26"/>
            </p:custDataLst>
          </p:nvPr>
        </p:nvSpPr>
        <p:spPr>
          <a:xfrm>
            <a:off x="4469130" y="4556125"/>
            <a:ext cx="894715" cy="299720"/>
          </a:xfrm>
          <a:prstGeom prst="rect">
            <a:avLst/>
          </a:prstGeom>
          <a:noFill/>
        </p:spPr>
        <p:txBody>
          <a:bodyPr wrap="square" rtlCol="0">
            <a:noAutofit/>
          </a:bodyPr>
          <a:lstStyle/>
          <a:p>
            <a:pPr algn="ctr"/>
            <a:r>
              <a:rPr lang="en-US" altLang="zh-CN" sz="1400"/>
              <a:t>Result</a:t>
            </a:r>
            <a:endParaRPr lang="en-US" altLang="zh-CN" sz="1400"/>
          </a:p>
        </p:txBody>
      </p:sp>
      <p:sp>
        <p:nvSpPr>
          <p:cNvPr id="70" name="右箭头 7"/>
          <p:cNvSpPr/>
          <p:nvPr>
            <p:custDataLst>
              <p:tags r:id="rId27"/>
            </p:custDataLst>
          </p:nvPr>
        </p:nvSpPr>
        <p:spPr>
          <a:xfrm>
            <a:off x="2038985" y="1626870"/>
            <a:ext cx="1837690" cy="768985"/>
          </a:xfrm>
          <a:prstGeom prst="rightArrow">
            <a:avLst>
              <a:gd name="adj1" fmla="val 50000"/>
              <a:gd name="adj2" fmla="val 0"/>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solidFill>
                  <a:prstClr val="white"/>
                </a:solidFill>
              </a:rPr>
              <a:t>搜索引擎</a:t>
            </a:r>
            <a:endParaRPr lang="zh-CN" altLang="en-US" sz="2000" b="1" dirty="0">
              <a:solidFill>
                <a:prstClr val="white"/>
              </a:solidFill>
            </a:endParaRPr>
          </a:p>
        </p:txBody>
      </p:sp>
      <p:sp>
        <p:nvSpPr>
          <p:cNvPr id="71" name="右箭头 7"/>
          <p:cNvSpPr/>
          <p:nvPr>
            <p:custDataLst>
              <p:tags r:id="rId28"/>
            </p:custDataLst>
          </p:nvPr>
        </p:nvSpPr>
        <p:spPr>
          <a:xfrm>
            <a:off x="2038985" y="3925570"/>
            <a:ext cx="1856105" cy="768350"/>
          </a:xfrm>
          <a:prstGeom prst="rightArrow">
            <a:avLst>
              <a:gd name="adj1" fmla="val 50000"/>
              <a:gd name="adj2" fmla="val 0"/>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prstClr val="white"/>
                </a:solidFill>
              </a:rPr>
              <a:t>普通推荐系统</a:t>
            </a:r>
            <a:endParaRPr lang="zh-CN" altLang="en-US" b="1" dirty="0">
              <a:solidFill>
                <a:prstClr val="white"/>
              </a:solidFill>
            </a:endParaRPr>
          </a:p>
        </p:txBody>
      </p:sp>
      <p:sp>
        <p:nvSpPr>
          <p:cNvPr id="72" name="右箭头 71"/>
          <p:cNvSpPr/>
          <p:nvPr>
            <p:custDataLst>
              <p:tags r:id="rId29"/>
            </p:custDataLst>
          </p:nvPr>
        </p:nvSpPr>
        <p:spPr>
          <a:xfrm>
            <a:off x="1719580" y="5148580"/>
            <a:ext cx="606425"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74" name="右箭头 73"/>
          <p:cNvSpPr/>
          <p:nvPr>
            <p:custDataLst>
              <p:tags r:id="rId30"/>
            </p:custDataLst>
          </p:nvPr>
        </p:nvSpPr>
        <p:spPr>
          <a:xfrm>
            <a:off x="3636010" y="5144135"/>
            <a:ext cx="673735" cy="246380"/>
          </a:xfrm>
          <a:prstGeom prst="rightArrow">
            <a:avLst/>
          </a:prstGeom>
          <a:ln w="28575">
            <a:solidFill>
              <a:srgbClr val="2B2B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a:p>
        </p:txBody>
      </p:sp>
      <p:sp>
        <p:nvSpPr>
          <p:cNvPr id="76" name="圆角矩形 75"/>
          <p:cNvSpPr/>
          <p:nvPr/>
        </p:nvSpPr>
        <p:spPr>
          <a:xfrm>
            <a:off x="2393315" y="2724150"/>
            <a:ext cx="1160145" cy="574675"/>
          </a:xfrm>
          <a:prstGeom prst="round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t>搜索引擎</a:t>
            </a:r>
            <a:endParaRPr lang="zh-CN" altLang="en-US" sz="1600"/>
          </a:p>
        </p:txBody>
      </p:sp>
      <p:sp>
        <p:nvSpPr>
          <p:cNvPr id="78" name="圆角矩形 77"/>
          <p:cNvSpPr/>
          <p:nvPr>
            <p:custDataLst>
              <p:tags r:id="rId31"/>
            </p:custDataLst>
          </p:nvPr>
        </p:nvSpPr>
        <p:spPr>
          <a:xfrm>
            <a:off x="2362835" y="4944745"/>
            <a:ext cx="1160145" cy="574675"/>
          </a:xfrm>
          <a:prstGeom prst="round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t>推荐系统</a:t>
            </a:r>
            <a:endParaRPr lang="zh-CN" altLang="en-US" sz="1600"/>
          </a:p>
        </p:txBody>
      </p:sp>
      <p:sp>
        <p:nvSpPr>
          <p:cNvPr id="79" name="燕尾形箭头 78"/>
          <p:cNvSpPr/>
          <p:nvPr/>
        </p:nvSpPr>
        <p:spPr>
          <a:xfrm>
            <a:off x="5774690" y="2880360"/>
            <a:ext cx="632460" cy="374015"/>
          </a:xfrm>
          <a:prstGeom prst="notched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燕尾形箭头 80"/>
          <p:cNvSpPr/>
          <p:nvPr>
            <p:custDataLst>
              <p:tags r:id="rId32"/>
            </p:custDataLst>
          </p:nvPr>
        </p:nvSpPr>
        <p:spPr>
          <a:xfrm>
            <a:off x="5770245" y="5020945"/>
            <a:ext cx="632460" cy="374015"/>
          </a:xfrm>
          <a:prstGeom prst="notched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研究内容</a:t>
            </a:r>
            <a:r>
              <a:rPr lang="en-US" altLang="zh-CN" sz="2400" b="1" dirty="0">
                <a:solidFill>
                  <a:schemeClr val="accent1"/>
                </a:solidFill>
                <a:latin typeface="+mj-ea"/>
                <a:ea typeface="+mj-ea"/>
              </a:rPr>
              <a:t> - </a:t>
            </a:r>
            <a:r>
              <a:rPr lang="zh-CN" altLang="en-US" sz="2400" b="1" dirty="0">
                <a:solidFill>
                  <a:schemeClr val="accent1"/>
                </a:solidFill>
                <a:latin typeface="+mj-ea"/>
                <a:ea typeface="+mj-ea"/>
              </a:rPr>
              <a:t>算法流程</a:t>
            </a:r>
            <a:endParaRPr lang="zh-CN" altLang="en-US" sz="2400" b="1" dirty="0">
              <a:solidFill>
                <a:schemeClr val="accent1"/>
              </a:solidFill>
              <a:latin typeface="+mj-ea"/>
              <a:ea typeface="+mj-ea"/>
            </a:endParaRPr>
          </a:p>
        </p:txBody>
      </p:sp>
      <p:pic>
        <p:nvPicPr>
          <p:cNvPr id="4" name="图片 3"/>
          <p:cNvPicPr>
            <a:picLocks noChangeAspect="1"/>
          </p:cNvPicPr>
          <p:nvPr>
            <p:custDataLst>
              <p:tags r:id="rId1"/>
            </p:custDataLst>
          </p:nvPr>
        </p:nvPicPr>
        <p:blipFill>
          <a:blip r:embed="rId2"/>
          <a:stretch>
            <a:fillRect/>
          </a:stretch>
        </p:blipFill>
        <p:spPr>
          <a:xfrm>
            <a:off x="901700" y="1853565"/>
            <a:ext cx="10388600" cy="39084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755" y="300355"/>
            <a:ext cx="6156325" cy="829945"/>
          </a:xfrm>
          <a:prstGeom prst="rect">
            <a:avLst/>
          </a:prstGeom>
          <a:noFill/>
        </p:spPr>
        <p:txBody>
          <a:bodyPr wrap="square" rtlCol="0">
            <a:spAutoFit/>
          </a:bodyPr>
          <a:lstStyle/>
          <a:p>
            <a:r>
              <a:rPr lang="zh-CN" altLang="en-US" sz="2400" b="1" dirty="0">
                <a:solidFill>
                  <a:schemeClr val="accent1"/>
                </a:solidFill>
                <a:latin typeface="+mj-ea"/>
                <a:ea typeface="+mj-ea"/>
              </a:rPr>
              <a:t>研究内容</a:t>
            </a:r>
            <a:r>
              <a:rPr lang="en-US" altLang="zh-CN" sz="2400" b="1" dirty="0">
                <a:solidFill>
                  <a:schemeClr val="accent1"/>
                </a:solidFill>
                <a:latin typeface="+mj-ea"/>
                <a:ea typeface="+mj-ea"/>
              </a:rPr>
              <a:t> - </a:t>
            </a:r>
            <a:r>
              <a:rPr lang="zh-CN" altLang="en-US" sz="2400" b="1" dirty="0">
                <a:solidFill>
                  <a:schemeClr val="accent1"/>
                </a:solidFill>
                <a:latin typeface="+mj-ea"/>
                <a:ea typeface="+mj-ea"/>
              </a:rPr>
              <a:t>基于树哈希的页面匹配方法</a:t>
            </a:r>
            <a:endParaRPr lang="zh-CN" altLang="en-US" sz="2400" b="1"/>
          </a:p>
          <a:p>
            <a:r>
              <a:rPr lang="en-US" altLang="zh-CN" sz="2400" b="1" dirty="0">
                <a:solidFill>
                  <a:schemeClr val="accent1"/>
                </a:solidFill>
                <a:latin typeface="+mj-ea"/>
                <a:ea typeface="+mj-ea"/>
              </a:rPr>
              <a:t> </a:t>
            </a:r>
            <a:endParaRPr lang="en-US" altLang="zh-CN" sz="2400" b="1" dirty="0">
              <a:solidFill>
                <a:schemeClr val="accent1"/>
              </a:solidFill>
              <a:latin typeface="+mj-ea"/>
              <a:ea typeface="+mj-ea"/>
            </a:endParaRPr>
          </a:p>
        </p:txBody>
      </p:sp>
      <p:sp>
        <p:nvSpPr>
          <p:cNvPr id="27" name="矩形 26"/>
          <p:cNvSpPr/>
          <p:nvPr>
            <p:custDataLst>
              <p:tags r:id="rId1"/>
            </p:custDataLst>
          </p:nvPr>
        </p:nvSpPr>
        <p:spPr>
          <a:xfrm>
            <a:off x="1038225" y="1615440"/>
            <a:ext cx="4199255" cy="4831715"/>
          </a:xfrm>
          <a:prstGeom prst="rect">
            <a:avLst/>
          </a:prstGeom>
          <a:ln w="19050">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4" name="图片 23"/>
          <p:cNvPicPr>
            <a:picLocks noChangeAspect="1"/>
          </p:cNvPicPr>
          <p:nvPr>
            <p:custDataLst>
              <p:tags r:id="rId2"/>
            </p:custDataLst>
          </p:nvPr>
        </p:nvPicPr>
        <p:blipFill>
          <a:blip r:embed="rId3"/>
          <a:stretch>
            <a:fillRect/>
          </a:stretch>
        </p:blipFill>
        <p:spPr>
          <a:xfrm>
            <a:off x="1130935" y="1691640"/>
            <a:ext cx="4001135" cy="4244340"/>
          </a:xfrm>
          <a:prstGeom prst="rect">
            <a:avLst/>
          </a:prstGeom>
        </p:spPr>
      </p:pic>
      <p:sp>
        <p:nvSpPr>
          <p:cNvPr id="25" name="文本框 24"/>
          <p:cNvSpPr txBox="1"/>
          <p:nvPr/>
        </p:nvSpPr>
        <p:spPr>
          <a:xfrm>
            <a:off x="2152015" y="6109970"/>
            <a:ext cx="1971675" cy="337185"/>
          </a:xfrm>
          <a:prstGeom prst="rect">
            <a:avLst/>
          </a:prstGeom>
          <a:noFill/>
        </p:spPr>
        <p:txBody>
          <a:bodyPr wrap="square" rtlCol="0">
            <a:spAutoFit/>
          </a:bodyPr>
          <a:lstStyle/>
          <a:p>
            <a:pPr algn="ctr"/>
            <a:r>
              <a:rPr lang="zh-CN" altLang="en-US" sz="1600"/>
              <a:t>浏览器渲染过程</a:t>
            </a:r>
            <a:endParaRPr lang="zh-CN" altLang="en-US" sz="1600"/>
          </a:p>
        </p:txBody>
      </p:sp>
      <p:sp>
        <p:nvSpPr>
          <p:cNvPr id="28" name="文本框 27"/>
          <p:cNvSpPr txBox="1"/>
          <p:nvPr>
            <p:custDataLst>
              <p:tags r:id="rId4"/>
            </p:custDataLst>
          </p:nvPr>
        </p:nvSpPr>
        <p:spPr>
          <a:xfrm>
            <a:off x="5987415" y="1957705"/>
            <a:ext cx="4642485" cy="2168525"/>
          </a:xfrm>
          <a:prstGeom prst="rect">
            <a:avLst/>
          </a:prstGeom>
          <a:noFill/>
        </p:spPr>
        <p:txBody>
          <a:bodyPr wrap="square" rtlCol="0">
            <a:spAutoFit/>
          </a:bodyPr>
          <a:lstStyle/>
          <a:p>
            <a:pPr marL="457200" indent="-457200">
              <a:lnSpc>
                <a:spcPct val="150000"/>
              </a:lnSpc>
              <a:buFont typeface="+mj-lt"/>
              <a:buAutoNum type="arabicPeriod"/>
            </a:pPr>
            <a:r>
              <a:rPr lang="zh-CN" altLang="en-US" dirty="0"/>
              <a:t>整理网页中常见的标签集合</a:t>
            </a:r>
            <a:endParaRPr lang="en-US" altLang="zh-CN" dirty="0"/>
          </a:p>
          <a:p>
            <a:pPr marL="457200" indent="-457200">
              <a:lnSpc>
                <a:spcPct val="150000"/>
              </a:lnSpc>
              <a:buFont typeface="+mj-lt"/>
              <a:buAutoNum type="arabicPeriod"/>
            </a:pPr>
            <a:r>
              <a:rPr lang="zh-CN" altLang="en-US" dirty="0"/>
              <a:t>为每一个标签设置对应的哈希值</a:t>
            </a:r>
            <a:endParaRPr lang="en-US" altLang="zh-CN" dirty="0"/>
          </a:p>
          <a:p>
            <a:pPr marL="457200" indent="-457200">
              <a:lnSpc>
                <a:spcPct val="150000"/>
              </a:lnSpc>
              <a:buFont typeface="+mj-lt"/>
              <a:buAutoNum type="arabicPeriod"/>
            </a:pPr>
            <a:r>
              <a:rPr lang="zh-CN" altLang="en-US" dirty="0"/>
              <a:t>自下而上计算网页</a:t>
            </a:r>
            <a:r>
              <a:rPr lang="en-US" altLang="zh-CN" dirty="0"/>
              <a:t>DOM</a:t>
            </a:r>
            <a:r>
              <a:rPr lang="zh-CN" altLang="en-US" dirty="0"/>
              <a:t>树的哈希值</a:t>
            </a:r>
            <a:endParaRPr lang="en-US" altLang="zh-CN" dirty="0"/>
          </a:p>
          <a:p>
            <a:pPr marL="457200" indent="-457200">
              <a:lnSpc>
                <a:spcPct val="150000"/>
              </a:lnSpc>
              <a:buFont typeface="+mj-lt"/>
              <a:buAutoNum type="arabicPeriod"/>
            </a:pPr>
            <a:r>
              <a:rPr lang="zh-CN" altLang="en-US" dirty="0"/>
              <a:t>对网页的</a:t>
            </a:r>
            <a:r>
              <a:rPr lang="en-US" altLang="zh-CN" dirty="0"/>
              <a:t>DOM</a:t>
            </a:r>
            <a:r>
              <a:rPr lang="zh-CN" altLang="en-US" dirty="0"/>
              <a:t>树哈希值进行匹配计算，得到网页相似度</a:t>
            </a:r>
            <a:endParaRPr lang="zh-CN" altLang="en-US" dirty="0"/>
          </a:p>
        </p:txBody>
      </p:sp>
      <p:sp>
        <p:nvSpPr>
          <p:cNvPr id="29" name="文本框 28"/>
          <p:cNvSpPr txBox="1"/>
          <p:nvPr/>
        </p:nvSpPr>
        <p:spPr>
          <a:xfrm>
            <a:off x="5987415" y="1497330"/>
            <a:ext cx="4064000" cy="460375"/>
          </a:xfrm>
          <a:prstGeom prst="rect">
            <a:avLst/>
          </a:prstGeom>
          <a:noFill/>
        </p:spPr>
        <p:txBody>
          <a:bodyPr wrap="square" rtlCol="0">
            <a:spAutoFit/>
          </a:bodyPr>
          <a:lstStyle/>
          <a:p>
            <a:r>
              <a:rPr lang="zh-CN" altLang="en-US" sz="2400" b="1"/>
              <a:t>基于树哈希的页面匹配方法</a:t>
            </a:r>
            <a:endParaRPr lang="zh-CN" altLang="en-US" sz="2400" b="1"/>
          </a:p>
        </p:txBody>
      </p:sp>
      <p:pic>
        <p:nvPicPr>
          <p:cNvPr id="100" name="图片 99"/>
          <p:cNvPicPr/>
          <p:nvPr/>
        </p:nvPicPr>
        <p:blipFill>
          <a:blip r:embed="rId5"/>
          <a:stretch>
            <a:fillRect/>
          </a:stretch>
        </p:blipFill>
        <p:spPr>
          <a:xfrm>
            <a:off x="6255385" y="4126230"/>
            <a:ext cx="4375150" cy="2394585"/>
          </a:xfrm>
          <a:prstGeom prst="rect">
            <a:avLst/>
          </a:prstGeom>
          <a:noFill/>
          <a:ln w="9525">
            <a:solidFill>
              <a:schemeClr val="bg2"/>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755" y="300355"/>
            <a:ext cx="5783580" cy="460375"/>
          </a:xfrm>
          <a:prstGeom prst="rect">
            <a:avLst/>
          </a:prstGeom>
          <a:noFill/>
        </p:spPr>
        <p:txBody>
          <a:bodyPr wrap="square" rtlCol="0">
            <a:spAutoFit/>
          </a:bodyPr>
          <a:lstStyle/>
          <a:p>
            <a:r>
              <a:rPr lang="zh-CN" altLang="en-US" sz="2400" b="1" dirty="0">
                <a:solidFill>
                  <a:schemeClr val="accent1"/>
                </a:solidFill>
                <a:latin typeface="+mj-ea"/>
                <a:ea typeface="+mj-ea"/>
              </a:rPr>
              <a:t>研究内容</a:t>
            </a:r>
            <a:r>
              <a:rPr lang="en-US" altLang="zh-CN" sz="2400" b="1" dirty="0">
                <a:solidFill>
                  <a:schemeClr val="accent1"/>
                </a:solidFill>
                <a:latin typeface="+mj-ea"/>
                <a:ea typeface="+mj-ea"/>
              </a:rPr>
              <a:t> - </a:t>
            </a:r>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SCL</a:t>
            </a:r>
            <a:r>
              <a:rPr lang="zh-CN" altLang="en-US" sz="2400" b="1" dirty="0">
                <a:solidFill>
                  <a:schemeClr val="accent1"/>
                </a:solidFill>
                <a:latin typeface="+mj-ea"/>
                <a:ea typeface="+mj-ea"/>
              </a:rPr>
              <a:t>的页面匹配方法</a:t>
            </a:r>
            <a:endParaRPr lang="zh-CN" altLang="en-US" sz="2400" b="1" dirty="0">
              <a:solidFill>
                <a:schemeClr val="accent1"/>
              </a:solidFill>
              <a:latin typeface="+mj-ea"/>
              <a:ea typeface="+mj-ea"/>
            </a:endParaRPr>
          </a:p>
        </p:txBody>
      </p:sp>
      <p:sp>
        <p:nvSpPr>
          <p:cNvPr id="2" name="矩形 1"/>
          <p:cNvSpPr/>
          <p:nvPr>
            <p:custDataLst>
              <p:tags r:id="rId1"/>
            </p:custDataLst>
          </p:nvPr>
        </p:nvSpPr>
        <p:spPr>
          <a:xfrm>
            <a:off x="1141730" y="1967865"/>
            <a:ext cx="4799330" cy="3311525"/>
          </a:xfrm>
          <a:prstGeom prst="rect">
            <a:avLst/>
          </a:prstGeom>
          <a:ln w="19050">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p:cNvSpPr txBox="1"/>
          <p:nvPr/>
        </p:nvSpPr>
        <p:spPr>
          <a:xfrm>
            <a:off x="2439035" y="4815840"/>
            <a:ext cx="1971675" cy="337185"/>
          </a:xfrm>
          <a:prstGeom prst="rect">
            <a:avLst/>
          </a:prstGeom>
          <a:noFill/>
        </p:spPr>
        <p:txBody>
          <a:bodyPr wrap="square" rtlCol="0">
            <a:spAutoFit/>
          </a:bodyPr>
          <a:lstStyle/>
          <a:p>
            <a:pPr algn="ctr"/>
            <a:r>
              <a:rPr lang="zh-CN" altLang="en-US" sz="1600"/>
              <a:t>浏览器渲染过程</a:t>
            </a:r>
            <a:endParaRPr lang="zh-CN" altLang="en-US" sz="1600"/>
          </a:p>
        </p:txBody>
      </p:sp>
      <p:sp>
        <p:nvSpPr>
          <p:cNvPr id="4" name="文本框 3"/>
          <p:cNvSpPr txBox="1"/>
          <p:nvPr>
            <p:custDataLst>
              <p:tags r:id="rId2"/>
            </p:custDataLst>
          </p:nvPr>
        </p:nvSpPr>
        <p:spPr>
          <a:xfrm>
            <a:off x="6565265" y="2711450"/>
            <a:ext cx="4342130" cy="1824990"/>
          </a:xfrm>
          <a:prstGeom prst="rect">
            <a:avLst/>
          </a:prstGeom>
          <a:noFill/>
        </p:spPr>
        <p:txBody>
          <a:bodyPr wrap="square" rtlCol="0">
            <a:noAutofit/>
          </a:bodyPr>
          <a:lstStyle/>
          <a:p>
            <a:pPr marL="342900" indent="-342900">
              <a:lnSpc>
                <a:spcPct val="150000"/>
              </a:lnSpc>
              <a:buFont typeface="+mj-lt"/>
              <a:buAutoNum type="arabicPeriod"/>
            </a:pPr>
            <a:r>
              <a:rPr lang="zh-CN" altLang="en-US" dirty="0">
                <a:sym typeface="+mn-ea"/>
              </a:rPr>
              <a:t>在获取数据集时提取页面原始信息</a:t>
            </a:r>
            <a:endParaRPr lang="en-US" altLang="zh-CN" dirty="0"/>
          </a:p>
          <a:p>
            <a:pPr marL="342900" indent="-342900">
              <a:lnSpc>
                <a:spcPct val="150000"/>
              </a:lnSpc>
              <a:buFont typeface="+mj-lt"/>
              <a:buAutoNum type="arabicPeriod"/>
            </a:pPr>
            <a:r>
              <a:rPr lang="zh-CN" altLang="en-US" dirty="0">
                <a:sym typeface="+mn-ea"/>
              </a:rPr>
              <a:t>获取用户输入页面的相关信息</a:t>
            </a:r>
            <a:endParaRPr lang="en-US" altLang="zh-CN" dirty="0"/>
          </a:p>
          <a:p>
            <a:pPr marL="342900" indent="-342900">
              <a:lnSpc>
                <a:spcPct val="150000"/>
              </a:lnSpc>
              <a:buFont typeface="+mj-lt"/>
              <a:buAutoNum type="arabicPeriod"/>
            </a:pPr>
            <a:r>
              <a:rPr lang="zh-CN" altLang="en-US" dirty="0">
                <a:sym typeface="+mn-ea"/>
              </a:rPr>
              <a:t>根据输入条件对相关信息进行筛选</a:t>
            </a:r>
            <a:endParaRPr lang="en-US" altLang="zh-CN" dirty="0"/>
          </a:p>
          <a:p>
            <a:pPr marL="342900" indent="-342900">
              <a:lnSpc>
                <a:spcPct val="150000"/>
              </a:lnSpc>
              <a:buFont typeface="+mj-lt"/>
              <a:buAutoNum type="arabicPeriod"/>
            </a:pPr>
            <a:r>
              <a:rPr lang="zh-CN" altLang="en-US" dirty="0">
                <a:sym typeface="+mn-ea"/>
              </a:rPr>
              <a:t>根据相似度结果返回匹配页面</a:t>
            </a:r>
            <a:endParaRPr lang="en-US" altLang="zh-CN" dirty="0"/>
          </a:p>
          <a:p>
            <a:pPr indent="0">
              <a:lnSpc>
                <a:spcPct val="150000"/>
              </a:lnSpc>
              <a:buFont typeface="+mj-lt"/>
              <a:buNone/>
            </a:pPr>
            <a:endParaRPr lang="zh-CN" altLang="en-US" dirty="0"/>
          </a:p>
        </p:txBody>
      </p:sp>
      <p:sp>
        <p:nvSpPr>
          <p:cNvPr id="5" name="文本框 4"/>
          <p:cNvSpPr txBox="1"/>
          <p:nvPr/>
        </p:nvSpPr>
        <p:spPr>
          <a:xfrm>
            <a:off x="6565265" y="2251075"/>
            <a:ext cx="4064000" cy="460375"/>
          </a:xfrm>
          <a:prstGeom prst="rect">
            <a:avLst/>
          </a:prstGeom>
          <a:noFill/>
        </p:spPr>
        <p:txBody>
          <a:bodyPr wrap="square" rtlCol="0">
            <a:spAutoFit/>
          </a:bodyPr>
          <a:lstStyle/>
          <a:p>
            <a:r>
              <a:rPr lang="zh-CN" altLang="en-US" sz="2400" b="1"/>
              <a:t>基于</a:t>
            </a:r>
            <a:r>
              <a:rPr lang="en-US" altLang="zh-CN" sz="2400" b="1"/>
              <a:t>SCL</a:t>
            </a:r>
            <a:r>
              <a:rPr lang="zh-CN" altLang="en-US" sz="2400" b="1"/>
              <a:t>的页面匹配方法</a:t>
            </a:r>
            <a:endParaRPr lang="zh-CN" altLang="en-US" sz="2400" b="1"/>
          </a:p>
        </p:txBody>
      </p:sp>
      <p:pic>
        <p:nvPicPr>
          <p:cNvPr id="12" name="图片 11"/>
          <p:cNvPicPr>
            <a:picLocks noChangeAspect="1"/>
          </p:cNvPicPr>
          <p:nvPr>
            <p:custDataLst>
              <p:tags r:id="rId3"/>
            </p:custDataLst>
          </p:nvPr>
        </p:nvPicPr>
        <p:blipFill>
          <a:blip r:embed="rId4"/>
          <a:stretch>
            <a:fillRect/>
          </a:stretch>
        </p:blipFill>
        <p:spPr>
          <a:xfrm>
            <a:off x="1306195" y="2310130"/>
            <a:ext cx="4471035" cy="23387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52755" y="300355"/>
            <a:ext cx="5783580" cy="460375"/>
          </a:xfrm>
          <a:prstGeom prst="rect">
            <a:avLst/>
          </a:prstGeom>
          <a:noFill/>
        </p:spPr>
        <p:txBody>
          <a:bodyPr wrap="square" rtlCol="0">
            <a:spAutoFit/>
          </a:bodyPr>
          <a:lstStyle/>
          <a:p>
            <a:r>
              <a:rPr lang="zh-CN" altLang="en-US" sz="2400" b="1" dirty="0">
                <a:solidFill>
                  <a:schemeClr val="accent1"/>
                </a:solidFill>
                <a:latin typeface="+mj-ea"/>
                <a:ea typeface="+mj-ea"/>
              </a:rPr>
              <a:t>研究内容</a:t>
            </a:r>
            <a:r>
              <a:rPr lang="en-US" altLang="zh-CN" sz="2400" b="1" dirty="0">
                <a:solidFill>
                  <a:schemeClr val="accent1"/>
                </a:solidFill>
                <a:latin typeface="+mj-ea"/>
                <a:ea typeface="+mj-ea"/>
              </a:rPr>
              <a:t> - </a:t>
            </a:r>
            <a:r>
              <a:rPr lang="zh-CN" altLang="en-US" sz="2400" b="1" dirty="0">
                <a:solidFill>
                  <a:schemeClr val="accent1"/>
                </a:solidFill>
                <a:latin typeface="+mj-ea"/>
                <a:ea typeface="+mj-ea"/>
              </a:rPr>
              <a:t>页面分块</a:t>
            </a:r>
            <a:endParaRPr lang="zh-CN" altLang="en-US" sz="2400" b="1" dirty="0">
              <a:solidFill>
                <a:schemeClr val="accent1"/>
              </a:solidFill>
              <a:latin typeface="+mj-ea"/>
              <a:ea typeface="+mj-ea"/>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64382" y="2430422"/>
            <a:ext cx="8124146" cy="3893088"/>
          </a:xfrm>
          <a:prstGeom prst="rect">
            <a:avLst/>
          </a:prstGeom>
        </p:spPr>
      </p:pic>
      <p:sp>
        <p:nvSpPr>
          <p:cNvPr id="21" name="文本框 20"/>
          <p:cNvSpPr txBox="1"/>
          <p:nvPr/>
        </p:nvSpPr>
        <p:spPr>
          <a:xfrm>
            <a:off x="5439494" y="6238438"/>
            <a:ext cx="1620957" cy="307777"/>
          </a:xfrm>
          <a:prstGeom prst="rect">
            <a:avLst/>
          </a:prstGeom>
          <a:noFill/>
        </p:spPr>
        <p:txBody>
          <a:bodyPr wrap="none" rtlCol="0">
            <a:spAutoFit/>
          </a:bodyPr>
          <a:lstStyle/>
          <a:p>
            <a:r>
              <a:rPr lang="zh-CN" altLang="en-US" sz="1400" dirty="0"/>
              <a:t>页面分块算法效果</a:t>
            </a:r>
            <a:endParaRPr lang="zh-CN" altLang="en-US" sz="1400" dirty="0"/>
          </a:p>
        </p:txBody>
      </p:sp>
      <p:sp>
        <p:nvSpPr>
          <p:cNvPr id="23" name="文本框 22"/>
          <p:cNvSpPr txBox="1"/>
          <p:nvPr/>
        </p:nvSpPr>
        <p:spPr>
          <a:xfrm>
            <a:off x="1278890" y="1298575"/>
            <a:ext cx="9295130" cy="1014730"/>
          </a:xfrm>
          <a:prstGeom prst="rect">
            <a:avLst/>
          </a:prstGeom>
          <a:noFill/>
        </p:spPr>
        <p:txBody>
          <a:bodyPr wrap="square" rtlCol="0">
            <a:spAutoFit/>
          </a:bodyPr>
          <a:lstStyle/>
          <a:p>
            <a:pPr indent="457200" fontAlgn="auto">
              <a:lnSpc>
                <a:spcPct val="150000"/>
              </a:lnSpc>
            </a:pPr>
            <a:r>
              <a:rPr lang="zh-CN" altLang="en-US" sz="2000" dirty="0">
                <a:sym typeface="+mn-ea"/>
              </a:rPr>
              <a:t>将整个页面根据元素的类型及其所在区域，划分为包含多个记录的块，在该算法处理过后可以将原本复杂的网页转化为多个内部结构相似的数据块</a:t>
            </a:r>
            <a:endParaRPr lang="en-US" altLang="zh-C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29260" y="300355"/>
            <a:ext cx="5783580" cy="460375"/>
          </a:xfrm>
          <a:prstGeom prst="rect">
            <a:avLst/>
          </a:prstGeom>
          <a:noFill/>
        </p:spPr>
        <p:txBody>
          <a:bodyPr wrap="square" rtlCol="0">
            <a:spAutoFit/>
          </a:bodyPr>
          <a:lstStyle/>
          <a:p>
            <a:r>
              <a:rPr lang="zh-CN" altLang="en-US" sz="2400" b="1" dirty="0">
                <a:solidFill>
                  <a:schemeClr val="accent1"/>
                </a:solidFill>
                <a:latin typeface="+mj-ea"/>
                <a:ea typeface="+mj-ea"/>
              </a:rPr>
              <a:t>研究内容</a:t>
            </a:r>
            <a:r>
              <a:rPr lang="en-US" altLang="zh-CN" sz="2400" b="1" dirty="0">
                <a:solidFill>
                  <a:schemeClr val="accent1"/>
                </a:solidFill>
                <a:latin typeface="+mj-ea"/>
                <a:ea typeface="+mj-ea"/>
              </a:rPr>
              <a:t> - </a:t>
            </a:r>
            <a:r>
              <a:rPr lang="zh-CN" altLang="en-US" sz="2400" b="1" dirty="0">
                <a:solidFill>
                  <a:schemeClr val="accent1"/>
                </a:solidFill>
                <a:latin typeface="+mj-ea"/>
                <a:ea typeface="+mj-ea"/>
              </a:rPr>
              <a:t>节点匹配</a:t>
            </a:r>
            <a:endParaRPr lang="zh-CN" altLang="en-US" sz="2400" b="1" dirty="0">
              <a:solidFill>
                <a:schemeClr val="accent1"/>
              </a:solidFill>
              <a:latin typeface="+mj-ea"/>
              <a:ea typeface="+mj-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3484" y="2361199"/>
            <a:ext cx="2674455" cy="343538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4285" y="2413073"/>
            <a:ext cx="3060620" cy="3435388"/>
          </a:xfrm>
          <a:prstGeom prst="rect">
            <a:avLst/>
          </a:prstGeom>
        </p:spPr>
      </p:pic>
      <p:sp>
        <p:nvSpPr>
          <p:cNvPr id="12" name="文本框 11"/>
          <p:cNvSpPr txBox="1"/>
          <p:nvPr/>
        </p:nvSpPr>
        <p:spPr>
          <a:xfrm>
            <a:off x="1013460" y="1387475"/>
            <a:ext cx="10165080" cy="553085"/>
          </a:xfrm>
          <a:prstGeom prst="rect">
            <a:avLst/>
          </a:prstGeom>
          <a:noFill/>
        </p:spPr>
        <p:txBody>
          <a:bodyPr wrap="square" rtlCol="0">
            <a:spAutoFit/>
          </a:bodyPr>
          <a:lstStyle/>
          <a:p>
            <a:pPr indent="457200" fontAlgn="auto">
              <a:lnSpc>
                <a:spcPct val="150000"/>
              </a:lnSpc>
            </a:pPr>
            <a:r>
              <a:rPr lang="zh-CN" altLang="en-US" sz="2000" dirty="0"/>
              <a:t>将分割得到的块进行通过算法进行计算得到相似度，从而根据相似性来匹配近似块</a:t>
            </a:r>
            <a:endParaRPr lang="zh-CN" altLang="en-US" sz="2000" dirty="0"/>
          </a:p>
        </p:txBody>
      </p:sp>
      <p:cxnSp>
        <p:nvCxnSpPr>
          <p:cNvPr id="16" name="直接箭头连接符 15"/>
          <p:cNvCxnSpPr/>
          <p:nvPr/>
        </p:nvCxnSpPr>
        <p:spPr>
          <a:xfrm>
            <a:off x="4531429" y="2567593"/>
            <a:ext cx="2530972" cy="0"/>
          </a:xfrm>
          <a:prstGeom prst="straightConnector1">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COMMONDATA" val="eyJoZGlkIjoiMGVlMDBlY2U5OGRiY2RiZDkwMWUwYTBjMmYwMTUxZW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4468</Words>
  <Application>WPS 演示</Application>
  <PresentationFormat>宽屏</PresentationFormat>
  <Paragraphs>344</Paragraphs>
  <Slides>27</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宋体</vt:lpstr>
      <vt:lpstr>Wingdings</vt:lpstr>
      <vt:lpstr>微软雅黑</vt:lpstr>
      <vt:lpstr>经典圆体简</vt:lpstr>
      <vt:lpstr>Arial</vt:lpstr>
      <vt:lpstr>微软雅黑 Light</vt:lpstr>
      <vt:lpstr>Arial Unicode MS</vt:lpstr>
      <vt:lpstr>Times New Roman</vt:lpstr>
      <vt:lpstr>PingFang</vt:lpstr>
      <vt:lpstr>Segoe Print</vt:lpstr>
      <vt:lpstr>Helvetica</vt:lpstr>
      <vt:lpstr>Helvetica-Bold</vt:lpstr>
      <vt:lpstr>Calibri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lizezhou</dc:creator>
  <cp:lastModifiedBy>龙翔天驱</cp:lastModifiedBy>
  <cp:revision>96</cp:revision>
  <dcterms:created xsi:type="dcterms:W3CDTF">2024-06-11T08:10:00Z</dcterms:created>
  <dcterms:modified xsi:type="dcterms:W3CDTF">2024-09-07T15:08:56Z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C929008DF2CB1E23AF543B6615620AE0_41</vt:lpwstr>
  </property>
</Properties>
</file>